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0"/>
  </p:notesMasterIdLst>
  <p:handoutMasterIdLst>
    <p:handoutMasterId r:id="rId41"/>
  </p:handoutMasterIdLst>
  <p:sldIdLst>
    <p:sldId id="258" r:id="rId6"/>
    <p:sldId id="302" r:id="rId7"/>
    <p:sldId id="275" r:id="rId8"/>
    <p:sldId id="301" r:id="rId9"/>
    <p:sldId id="362" r:id="rId10"/>
    <p:sldId id="286" r:id="rId11"/>
    <p:sldId id="366" r:id="rId12"/>
    <p:sldId id="367" r:id="rId13"/>
    <p:sldId id="280" r:id="rId14"/>
    <p:sldId id="354" r:id="rId15"/>
    <p:sldId id="361" r:id="rId16"/>
    <p:sldId id="359" r:id="rId17"/>
    <p:sldId id="329" r:id="rId18"/>
    <p:sldId id="330" r:id="rId19"/>
    <p:sldId id="345" r:id="rId20"/>
    <p:sldId id="334" r:id="rId21"/>
    <p:sldId id="331" r:id="rId22"/>
    <p:sldId id="332" r:id="rId23"/>
    <p:sldId id="370" r:id="rId24"/>
    <p:sldId id="335" r:id="rId25"/>
    <p:sldId id="344" r:id="rId26"/>
    <p:sldId id="336" r:id="rId27"/>
    <p:sldId id="304" r:id="rId28"/>
    <p:sldId id="263" r:id="rId29"/>
    <p:sldId id="294" r:id="rId30"/>
    <p:sldId id="322" r:id="rId31"/>
    <p:sldId id="369" r:id="rId32"/>
    <p:sldId id="319" r:id="rId33"/>
    <p:sldId id="372" r:id="rId34"/>
    <p:sldId id="371" r:id="rId35"/>
    <p:sldId id="291" r:id="rId36"/>
    <p:sldId id="320" r:id="rId37"/>
    <p:sldId id="284" r:id="rId38"/>
    <p:sldId id="364" r:id="rId39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a Odermatt" initials="CO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29" autoAdjust="0"/>
  </p:normalViewPr>
  <p:slideViewPr>
    <p:cSldViewPr snapToGrid="0">
      <p:cViewPr>
        <p:scale>
          <a:sx n="70" d="100"/>
          <a:sy n="70" d="100"/>
        </p:scale>
        <p:origin x="-2004" y="-89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7A4A1-5960-44E3-A7DB-C3F0C3223BA1}" type="doc">
      <dgm:prSet loTypeId="urn:microsoft.com/office/officeart/2005/8/layout/radial6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de-CH"/>
        </a:p>
      </dgm:t>
    </dgm:pt>
    <dgm:pt modelId="{839C54E6-A8C6-41C1-96AA-A793D7251761}">
      <dgm:prSet phldrT="[Text]"/>
      <dgm:spPr/>
      <dgm:t>
        <a:bodyPr/>
        <a:lstStyle/>
        <a:p>
          <a:r>
            <a:rPr lang="de-CH" dirty="0"/>
            <a:t>Lernender</a:t>
          </a:r>
        </a:p>
      </dgm:t>
    </dgm:pt>
    <dgm:pt modelId="{3869BE22-B0D5-43C2-8A6C-A8D4B7B94925}" type="parTrans" cxnId="{A26846A9-6151-4864-AFF6-EB482D1A9508}">
      <dgm:prSet/>
      <dgm:spPr/>
      <dgm:t>
        <a:bodyPr/>
        <a:lstStyle/>
        <a:p>
          <a:endParaRPr lang="de-CH"/>
        </a:p>
      </dgm:t>
    </dgm:pt>
    <dgm:pt modelId="{3DF76821-7906-48F3-BC8C-55FD56ECDFE8}" type="sibTrans" cxnId="{A26846A9-6151-4864-AFF6-EB482D1A9508}">
      <dgm:prSet/>
      <dgm:spPr/>
      <dgm:t>
        <a:bodyPr/>
        <a:lstStyle/>
        <a:p>
          <a:endParaRPr lang="de-CH"/>
        </a:p>
      </dgm:t>
    </dgm:pt>
    <dgm:pt modelId="{A503E10A-7582-474C-86F8-FB91790F84C6}">
      <dgm:prSet phldrT="[Text]"/>
      <dgm:spPr/>
      <dgm:t>
        <a:bodyPr/>
        <a:lstStyle/>
        <a:p>
          <a:r>
            <a:rPr lang="de-CH" dirty="0"/>
            <a:t>Berufsfach-</a:t>
          </a:r>
        </a:p>
        <a:p>
          <a:r>
            <a:rPr lang="de-CH" dirty="0"/>
            <a:t>schule</a:t>
          </a:r>
        </a:p>
      </dgm:t>
    </dgm:pt>
    <dgm:pt modelId="{9C1F53EF-5F18-494C-97A8-09021E03DC8A}" type="parTrans" cxnId="{19947193-2AB5-41ED-9195-54ABDE508398}">
      <dgm:prSet/>
      <dgm:spPr/>
      <dgm:t>
        <a:bodyPr/>
        <a:lstStyle/>
        <a:p>
          <a:endParaRPr lang="de-CH"/>
        </a:p>
      </dgm:t>
    </dgm:pt>
    <dgm:pt modelId="{8DC6F536-F8F9-4A25-9885-BE37C32523EA}" type="sibTrans" cxnId="{19947193-2AB5-41ED-9195-54ABDE508398}">
      <dgm:prSet/>
      <dgm:spPr/>
      <dgm:t>
        <a:bodyPr/>
        <a:lstStyle/>
        <a:p>
          <a:endParaRPr lang="de-CH"/>
        </a:p>
      </dgm:t>
    </dgm:pt>
    <dgm:pt modelId="{7673086E-06F5-4E70-B5F5-7E07C5D469A7}">
      <dgm:prSet phldrT="[Text]"/>
      <dgm:spPr/>
      <dgm:t>
        <a:bodyPr/>
        <a:lstStyle/>
        <a:p>
          <a:r>
            <a:rPr lang="de-CH" dirty="0"/>
            <a:t>Lehrbetrieb</a:t>
          </a:r>
        </a:p>
      </dgm:t>
    </dgm:pt>
    <dgm:pt modelId="{0A558BFD-249B-4430-83BD-30CD51EC2A4D}" type="parTrans" cxnId="{86904A0A-B5A0-473E-8B25-CBE84EF4C19D}">
      <dgm:prSet/>
      <dgm:spPr/>
      <dgm:t>
        <a:bodyPr/>
        <a:lstStyle/>
        <a:p>
          <a:endParaRPr lang="de-CH"/>
        </a:p>
      </dgm:t>
    </dgm:pt>
    <dgm:pt modelId="{C9D7C644-B9A1-4B32-9505-CAB8C3ECBF77}" type="sibTrans" cxnId="{86904A0A-B5A0-473E-8B25-CBE84EF4C19D}">
      <dgm:prSet/>
      <dgm:spPr/>
      <dgm:t>
        <a:bodyPr/>
        <a:lstStyle/>
        <a:p>
          <a:endParaRPr lang="de-CH"/>
        </a:p>
      </dgm:t>
    </dgm:pt>
    <dgm:pt modelId="{517CA405-C5CD-4622-BEBC-520A24CE78C3}">
      <dgm:prSet phldrT="[Text]"/>
      <dgm:spPr/>
      <dgm:t>
        <a:bodyPr/>
        <a:lstStyle/>
        <a:p>
          <a:r>
            <a:rPr lang="de-CH" dirty="0"/>
            <a:t>ÜK-</a:t>
          </a:r>
          <a:r>
            <a:rPr lang="de-CH" dirty="0" err="1"/>
            <a:t>Zenter</a:t>
          </a:r>
          <a:endParaRPr lang="de-CH" dirty="0"/>
        </a:p>
      </dgm:t>
    </dgm:pt>
    <dgm:pt modelId="{F078369C-D374-42D0-B60D-87F274DAFAD4}" type="parTrans" cxnId="{0AB79EE0-E74B-48A3-9F24-BD8EA6839120}">
      <dgm:prSet/>
      <dgm:spPr/>
      <dgm:t>
        <a:bodyPr/>
        <a:lstStyle/>
        <a:p>
          <a:endParaRPr lang="de-CH"/>
        </a:p>
      </dgm:t>
    </dgm:pt>
    <dgm:pt modelId="{94C40DDB-76B5-4B81-8203-321234F409B3}" type="sibTrans" cxnId="{0AB79EE0-E74B-48A3-9F24-BD8EA6839120}">
      <dgm:prSet/>
      <dgm:spPr/>
      <dgm:t>
        <a:bodyPr/>
        <a:lstStyle/>
        <a:p>
          <a:endParaRPr lang="de-CH"/>
        </a:p>
      </dgm:t>
    </dgm:pt>
    <dgm:pt modelId="{92B9087F-EA67-4FF8-AF61-ECB3AD890344}" type="pres">
      <dgm:prSet presAssocID="{F937A4A1-5960-44E3-A7DB-C3F0C3223BA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58CBF5F5-2676-44B8-B4BF-D2EB2610CDFF}" type="pres">
      <dgm:prSet presAssocID="{839C54E6-A8C6-41C1-96AA-A793D7251761}" presName="centerShape" presStyleLbl="node0" presStyleIdx="0" presStyleCnt="1"/>
      <dgm:spPr/>
      <dgm:t>
        <a:bodyPr/>
        <a:lstStyle/>
        <a:p>
          <a:endParaRPr lang="de-CH"/>
        </a:p>
      </dgm:t>
    </dgm:pt>
    <dgm:pt modelId="{73BBB8DB-3163-4112-9191-29CD20B7B14D}" type="pres">
      <dgm:prSet presAssocID="{A503E10A-7582-474C-86F8-FB91790F84C6}" presName="node" presStyleLbl="node1" presStyleIdx="0" presStyleCnt="3" custRadScaleRad="102151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CBF961E2-59B2-4BF6-B498-E6E55C96E66B}" type="pres">
      <dgm:prSet presAssocID="{A503E10A-7582-474C-86F8-FB91790F84C6}" presName="dummy" presStyleCnt="0"/>
      <dgm:spPr/>
    </dgm:pt>
    <dgm:pt modelId="{5F0EC0CB-20BC-406B-AE0F-6FF7E493318E}" type="pres">
      <dgm:prSet presAssocID="{8DC6F536-F8F9-4A25-9885-BE37C32523EA}" presName="sibTrans" presStyleLbl="sibTrans2D1" presStyleIdx="0" presStyleCnt="3" custLinFactNeighborX="-796" custLinFactNeighborY="-1111"/>
      <dgm:spPr/>
      <dgm:t>
        <a:bodyPr/>
        <a:lstStyle/>
        <a:p>
          <a:endParaRPr lang="de-CH"/>
        </a:p>
      </dgm:t>
    </dgm:pt>
    <dgm:pt modelId="{BD0A3A33-1D1D-4DCF-A314-CF0A4C7F4D93}" type="pres">
      <dgm:prSet presAssocID="{7673086E-06F5-4E70-B5F5-7E07C5D469A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74B63DBC-FFA8-4B4D-A276-146AD0E57DAD}" type="pres">
      <dgm:prSet presAssocID="{7673086E-06F5-4E70-B5F5-7E07C5D469A7}" presName="dummy" presStyleCnt="0"/>
      <dgm:spPr/>
    </dgm:pt>
    <dgm:pt modelId="{B8AB2CB5-72D5-468D-AF99-FCA825518110}" type="pres">
      <dgm:prSet presAssocID="{C9D7C644-B9A1-4B32-9505-CAB8C3ECBF77}" presName="sibTrans" presStyleLbl="sibTrans2D1" presStyleIdx="1" presStyleCnt="3"/>
      <dgm:spPr/>
      <dgm:t>
        <a:bodyPr/>
        <a:lstStyle/>
        <a:p>
          <a:endParaRPr lang="de-CH"/>
        </a:p>
      </dgm:t>
    </dgm:pt>
    <dgm:pt modelId="{2AD03751-F3B2-4EB6-BD1C-9448CD395A0A}" type="pres">
      <dgm:prSet presAssocID="{517CA405-C5CD-4622-BEBC-520A24CE78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34BFC011-56DD-4EF2-9A6B-DBA2CB37C9A4}" type="pres">
      <dgm:prSet presAssocID="{517CA405-C5CD-4622-BEBC-520A24CE78C3}" presName="dummy" presStyleCnt="0"/>
      <dgm:spPr/>
    </dgm:pt>
    <dgm:pt modelId="{7538857C-D34D-4EF7-95FB-9A7C5F552376}" type="pres">
      <dgm:prSet presAssocID="{94C40DDB-76B5-4B81-8203-321234F409B3}" presName="sibTrans" presStyleLbl="sibTrans2D1" presStyleIdx="2" presStyleCnt="3"/>
      <dgm:spPr/>
      <dgm:t>
        <a:bodyPr/>
        <a:lstStyle/>
        <a:p>
          <a:endParaRPr lang="de-CH"/>
        </a:p>
      </dgm:t>
    </dgm:pt>
  </dgm:ptLst>
  <dgm:cxnLst>
    <dgm:cxn modelId="{0AB79EE0-E74B-48A3-9F24-BD8EA6839120}" srcId="{839C54E6-A8C6-41C1-96AA-A793D7251761}" destId="{517CA405-C5CD-4622-BEBC-520A24CE78C3}" srcOrd="2" destOrd="0" parTransId="{F078369C-D374-42D0-B60D-87F274DAFAD4}" sibTransId="{94C40DDB-76B5-4B81-8203-321234F409B3}"/>
    <dgm:cxn modelId="{9679FB3B-4A57-4876-9DDB-330AFA4F9CD8}" type="presOf" srcId="{C9D7C644-B9A1-4B32-9505-CAB8C3ECBF77}" destId="{B8AB2CB5-72D5-468D-AF99-FCA825518110}" srcOrd="0" destOrd="0" presId="urn:microsoft.com/office/officeart/2005/8/layout/radial6"/>
    <dgm:cxn modelId="{52F3D066-5BE1-4F27-8E48-D0AFB31DA99C}" type="presOf" srcId="{7673086E-06F5-4E70-B5F5-7E07C5D469A7}" destId="{BD0A3A33-1D1D-4DCF-A314-CF0A4C7F4D93}" srcOrd="0" destOrd="0" presId="urn:microsoft.com/office/officeart/2005/8/layout/radial6"/>
    <dgm:cxn modelId="{A26846A9-6151-4864-AFF6-EB482D1A9508}" srcId="{F937A4A1-5960-44E3-A7DB-C3F0C3223BA1}" destId="{839C54E6-A8C6-41C1-96AA-A793D7251761}" srcOrd="0" destOrd="0" parTransId="{3869BE22-B0D5-43C2-8A6C-A8D4B7B94925}" sibTransId="{3DF76821-7906-48F3-BC8C-55FD56ECDFE8}"/>
    <dgm:cxn modelId="{86904A0A-B5A0-473E-8B25-CBE84EF4C19D}" srcId="{839C54E6-A8C6-41C1-96AA-A793D7251761}" destId="{7673086E-06F5-4E70-B5F5-7E07C5D469A7}" srcOrd="1" destOrd="0" parTransId="{0A558BFD-249B-4430-83BD-30CD51EC2A4D}" sibTransId="{C9D7C644-B9A1-4B32-9505-CAB8C3ECBF77}"/>
    <dgm:cxn modelId="{19947193-2AB5-41ED-9195-54ABDE508398}" srcId="{839C54E6-A8C6-41C1-96AA-A793D7251761}" destId="{A503E10A-7582-474C-86F8-FB91790F84C6}" srcOrd="0" destOrd="0" parTransId="{9C1F53EF-5F18-494C-97A8-09021E03DC8A}" sibTransId="{8DC6F536-F8F9-4A25-9885-BE37C32523EA}"/>
    <dgm:cxn modelId="{6209BFA2-762C-413F-9963-1D8265AABEDE}" type="presOf" srcId="{8DC6F536-F8F9-4A25-9885-BE37C32523EA}" destId="{5F0EC0CB-20BC-406B-AE0F-6FF7E493318E}" srcOrd="0" destOrd="0" presId="urn:microsoft.com/office/officeart/2005/8/layout/radial6"/>
    <dgm:cxn modelId="{0B37C5F2-EA93-453B-9DBE-7B0A08578464}" type="presOf" srcId="{F937A4A1-5960-44E3-A7DB-C3F0C3223BA1}" destId="{92B9087F-EA67-4FF8-AF61-ECB3AD890344}" srcOrd="0" destOrd="0" presId="urn:microsoft.com/office/officeart/2005/8/layout/radial6"/>
    <dgm:cxn modelId="{CF3CE9BE-262A-40D4-88F4-B499FD34270B}" type="presOf" srcId="{839C54E6-A8C6-41C1-96AA-A793D7251761}" destId="{58CBF5F5-2676-44B8-B4BF-D2EB2610CDFF}" srcOrd="0" destOrd="0" presId="urn:microsoft.com/office/officeart/2005/8/layout/radial6"/>
    <dgm:cxn modelId="{864FA683-6F54-48CC-912B-2D5256B0CC34}" type="presOf" srcId="{517CA405-C5CD-4622-BEBC-520A24CE78C3}" destId="{2AD03751-F3B2-4EB6-BD1C-9448CD395A0A}" srcOrd="0" destOrd="0" presId="urn:microsoft.com/office/officeart/2005/8/layout/radial6"/>
    <dgm:cxn modelId="{92450AD7-ABD8-4B9D-8F15-7338025616AF}" type="presOf" srcId="{A503E10A-7582-474C-86F8-FB91790F84C6}" destId="{73BBB8DB-3163-4112-9191-29CD20B7B14D}" srcOrd="0" destOrd="0" presId="urn:microsoft.com/office/officeart/2005/8/layout/radial6"/>
    <dgm:cxn modelId="{93135F4F-A055-4CAD-84E3-F4E8C98566CC}" type="presOf" srcId="{94C40DDB-76B5-4B81-8203-321234F409B3}" destId="{7538857C-D34D-4EF7-95FB-9A7C5F552376}" srcOrd="0" destOrd="0" presId="urn:microsoft.com/office/officeart/2005/8/layout/radial6"/>
    <dgm:cxn modelId="{E904AD91-76F5-4373-8D9C-995847846247}" type="presParOf" srcId="{92B9087F-EA67-4FF8-AF61-ECB3AD890344}" destId="{58CBF5F5-2676-44B8-B4BF-D2EB2610CDFF}" srcOrd="0" destOrd="0" presId="urn:microsoft.com/office/officeart/2005/8/layout/radial6"/>
    <dgm:cxn modelId="{2AD57992-1FB1-483B-8B97-1DF38BE3D19C}" type="presParOf" srcId="{92B9087F-EA67-4FF8-AF61-ECB3AD890344}" destId="{73BBB8DB-3163-4112-9191-29CD20B7B14D}" srcOrd="1" destOrd="0" presId="urn:microsoft.com/office/officeart/2005/8/layout/radial6"/>
    <dgm:cxn modelId="{105BCC0B-DDC7-4FBD-9323-540F2BF07A36}" type="presParOf" srcId="{92B9087F-EA67-4FF8-AF61-ECB3AD890344}" destId="{CBF961E2-59B2-4BF6-B498-E6E55C96E66B}" srcOrd="2" destOrd="0" presId="urn:microsoft.com/office/officeart/2005/8/layout/radial6"/>
    <dgm:cxn modelId="{F615107F-417A-42D4-A3BB-C97CCAF2805C}" type="presParOf" srcId="{92B9087F-EA67-4FF8-AF61-ECB3AD890344}" destId="{5F0EC0CB-20BC-406B-AE0F-6FF7E493318E}" srcOrd="3" destOrd="0" presId="urn:microsoft.com/office/officeart/2005/8/layout/radial6"/>
    <dgm:cxn modelId="{2938408D-9E9F-4BAD-9489-E81D35BE2287}" type="presParOf" srcId="{92B9087F-EA67-4FF8-AF61-ECB3AD890344}" destId="{BD0A3A33-1D1D-4DCF-A314-CF0A4C7F4D93}" srcOrd="4" destOrd="0" presId="urn:microsoft.com/office/officeart/2005/8/layout/radial6"/>
    <dgm:cxn modelId="{A2A890D6-6C55-49D0-ACF0-C62714C72707}" type="presParOf" srcId="{92B9087F-EA67-4FF8-AF61-ECB3AD890344}" destId="{74B63DBC-FFA8-4B4D-A276-146AD0E57DAD}" srcOrd="5" destOrd="0" presId="urn:microsoft.com/office/officeart/2005/8/layout/radial6"/>
    <dgm:cxn modelId="{3AB35F33-0B84-4130-8504-235F963F5E4D}" type="presParOf" srcId="{92B9087F-EA67-4FF8-AF61-ECB3AD890344}" destId="{B8AB2CB5-72D5-468D-AF99-FCA825518110}" srcOrd="6" destOrd="0" presId="urn:microsoft.com/office/officeart/2005/8/layout/radial6"/>
    <dgm:cxn modelId="{A8E66FC4-514D-48E0-9125-FC3148836697}" type="presParOf" srcId="{92B9087F-EA67-4FF8-AF61-ECB3AD890344}" destId="{2AD03751-F3B2-4EB6-BD1C-9448CD395A0A}" srcOrd="7" destOrd="0" presId="urn:microsoft.com/office/officeart/2005/8/layout/radial6"/>
    <dgm:cxn modelId="{2C73F781-C5ED-44EC-871C-8A263B63C0B6}" type="presParOf" srcId="{92B9087F-EA67-4FF8-AF61-ECB3AD890344}" destId="{34BFC011-56DD-4EF2-9A6B-DBA2CB37C9A4}" srcOrd="8" destOrd="0" presId="urn:microsoft.com/office/officeart/2005/8/layout/radial6"/>
    <dgm:cxn modelId="{5078FD38-CC16-4FF0-9EF1-FB20674E2212}" type="presParOf" srcId="{92B9087F-EA67-4FF8-AF61-ECB3AD890344}" destId="{7538857C-D34D-4EF7-95FB-9A7C5F55237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8857C-D34D-4EF7-95FB-9A7C5F552376}">
      <dsp:nvSpPr>
        <dsp:cNvPr id="0" name=""/>
        <dsp:cNvSpPr/>
      </dsp:nvSpPr>
      <dsp:spPr>
        <a:xfrm>
          <a:off x="1514759" y="520403"/>
          <a:ext cx="3480957" cy="3480957"/>
        </a:xfrm>
        <a:prstGeom prst="blockArc">
          <a:avLst>
            <a:gd name="adj1" fmla="val 8999672"/>
            <a:gd name="adj2" fmla="val 16200164"/>
            <a:gd name="adj3" fmla="val 464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AB2CB5-72D5-468D-AF99-FCA825518110}">
      <dsp:nvSpPr>
        <dsp:cNvPr id="0" name=""/>
        <dsp:cNvSpPr/>
      </dsp:nvSpPr>
      <dsp:spPr>
        <a:xfrm>
          <a:off x="1514840" y="520543"/>
          <a:ext cx="3480957" cy="3480957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0EC0CB-20BC-406B-AE0F-6FF7E493318E}">
      <dsp:nvSpPr>
        <dsp:cNvPr id="0" name=""/>
        <dsp:cNvSpPr/>
      </dsp:nvSpPr>
      <dsp:spPr>
        <a:xfrm>
          <a:off x="1487213" y="481729"/>
          <a:ext cx="3480957" cy="3480957"/>
        </a:xfrm>
        <a:prstGeom prst="blockArc">
          <a:avLst>
            <a:gd name="adj1" fmla="val 16199836"/>
            <a:gd name="adj2" fmla="val 1800328"/>
            <a:gd name="adj3" fmla="val 46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8CBF5F5-2676-44B8-B4BF-D2EB2610CDFF}">
      <dsp:nvSpPr>
        <dsp:cNvPr id="0" name=""/>
        <dsp:cNvSpPr/>
      </dsp:nvSpPr>
      <dsp:spPr>
        <a:xfrm>
          <a:off x="2454205" y="1459908"/>
          <a:ext cx="1602227" cy="160222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000" kern="1200" dirty="0"/>
            <a:t>Lernender</a:t>
          </a:r>
        </a:p>
      </dsp:txBody>
      <dsp:txXfrm>
        <a:off x="2688846" y="1694549"/>
        <a:ext cx="1132945" cy="1132945"/>
      </dsp:txXfrm>
    </dsp:sp>
    <dsp:sp modelId="{73BBB8DB-3163-4112-9191-29CD20B7B14D}">
      <dsp:nvSpPr>
        <dsp:cNvPr id="0" name=""/>
        <dsp:cNvSpPr/>
      </dsp:nvSpPr>
      <dsp:spPr>
        <a:xfrm>
          <a:off x="2694539" y="0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Berufsfach-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schule</a:t>
          </a:r>
        </a:p>
      </dsp:txBody>
      <dsp:txXfrm>
        <a:off x="2858788" y="164249"/>
        <a:ext cx="793061" cy="793061"/>
      </dsp:txXfrm>
    </dsp:sp>
    <dsp:sp modelId="{BD0A3A33-1D1D-4DCF-A314-CF0A4C7F4D93}">
      <dsp:nvSpPr>
        <dsp:cNvPr id="0" name=""/>
        <dsp:cNvSpPr/>
      </dsp:nvSpPr>
      <dsp:spPr>
        <a:xfrm>
          <a:off x="4166871" y="2550294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Lehrbetrieb</a:t>
          </a:r>
        </a:p>
      </dsp:txBody>
      <dsp:txXfrm>
        <a:off x="4331120" y="2714543"/>
        <a:ext cx="793061" cy="793061"/>
      </dsp:txXfrm>
    </dsp:sp>
    <dsp:sp modelId="{2AD03751-F3B2-4EB6-BD1C-9448CD395A0A}">
      <dsp:nvSpPr>
        <dsp:cNvPr id="0" name=""/>
        <dsp:cNvSpPr/>
      </dsp:nvSpPr>
      <dsp:spPr>
        <a:xfrm>
          <a:off x="1222207" y="2550294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ÜK-</a:t>
          </a:r>
          <a:r>
            <a:rPr lang="de-CH" sz="1200" kern="1200" dirty="0" err="1"/>
            <a:t>Zenter</a:t>
          </a:r>
          <a:endParaRPr lang="de-CH" sz="1200" kern="1200" dirty="0"/>
        </a:p>
      </dsp:txBody>
      <dsp:txXfrm>
        <a:off x="1386456" y="2714543"/>
        <a:ext cx="793061" cy="793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8DB61107-048B-4795-AAE1-3206BCDF241C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5B069B79-D125-4CF6-9555-5B454734A7E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835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F3586C38-E078-45D0-BFC1-FC45A089062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2" rIns="91285" bIns="45642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1285" tIns="45642" rIns="91285" bIns="45642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B0AFCF83-A9AD-4CC1-98A3-465F28DE4AA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154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9638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651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85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0297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4752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9454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850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5305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1645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5584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1540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4381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60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613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8212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7494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2133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2148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0357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509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452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460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314450"/>
            <a:ext cx="10515600" cy="5257800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0"/>
          </p:nvPr>
        </p:nvSpPr>
        <p:spPr>
          <a:xfrm>
            <a:off x="838200" y="248228"/>
            <a:ext cx="7583714" cy="626022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cxnSp>
        <p:nvCxnSpPr>
          <p:cNvPr id="15" name="Gerader Verbinder 14"/>
          <p:cNvCxnSpPr/>
          <p:nvPr userDrawn="1"/>
        </p:nvCxnSpPr>
        <p:spPr>
          <a:xfrm>
            <a:off x="838200" y="1094014"/>
            <a:ext cx="10515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587" y="355091"/>
            <a:ext cx="1992213" cy="58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8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820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659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215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887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47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7274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40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742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9068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0676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4509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02327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98532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217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3357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7282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0465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1632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2341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287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2CE9E-E817-4019-B57C-9497CDB3D686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8424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10DCD-EB5B-4FBE-A649-137F1E91C8D8}" type="datetimeFigureOut">
              <a:rPr lang="de-CH" smtClean="0"/>
              <a:t>06.06.2018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19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 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CH" dirty="0"/>
          </a:p>
          <a:p>
            <a:endParaRPr lang="de-CH" dirty="0"/>
          </a:p>
          <a:p>
            <a:r>
              <a:rPr lang="de-CH" dirty="0" smtClean="0"/>
              <a:t>Thomas Dürrenmatt, AGVS Sektion Solothurn</a:t>
            </a:r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42" y="1207687"/>
            <a:ext cx="9147560" cy="26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1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Webbasierte Softwarelösung (Lernportal)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013735" y="4215865"/>
            <a:ext cx="30775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Grundidee</a:t>
            </a:r>
          </a:p>
        </p:txBody>
      </p:sp>
    </p:spTree>
    <p:extLst>
      <p:ext uri="{BB962C8B-B14F-4D97-AF65-F5344CB8AC3E}">
        <p14:creationId xmlns:p14="http://schemas.microsoft.com/office/powerpoint/2010/main" val="30196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 </a:t>
            </a:r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156861495"/>
              </p:ext>
            </p:extLst>
          </p:nvPr>
        </p:nvGraphicFramePr>
        <p:xfrm>
          <a:off x="-484909" y="1839281"/>
          <a:ext cx="6510638" cy="4226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5015345" y="2059460"/>
            <a:ext cx="64599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latin typeface="Arial" panose="020B0604020202020204" pitchFamily="34" charset="0"/>
                <a:cs typeface="Arial" panose="020B0604020202020204" pitchFamily="34" charset="0"/>
              </a:rPr>
              <a:t>SEPHIR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 ist eine Lernortübergreifende Softwarelösung in der alle mit der Berufsbildung beauftragten Stellen ihre ausbildungsrelevanten Daten erfassen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b="1" dirty="0">
                <a:latin typeface="Arial" panose="020B0604020202020204" pitchFamily="34" charset="0"/>
                <a:cs typeface="Arial" panose="020B0604020202020204" pitchFamily="34" charset="0"/>
              </a:rPr>
              <a:t>Ziel: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Lernende und der Berufsbildner sind stets über den aktuellen Bildungsstand informiert und können dadurch frühzeitig korrigierend einwirken.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(Art. 16 BBG)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0246"/>
            <a:ext cx="1822621" cy="44198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="" xmlns:a16="http://schemas.microsoft.com/office/drawing/2014/main" id="{BFFD94E2-E6B5-4248-BA97-221D1285C3AC}"/>
              </a:ext>
            </a:extLst>
          </p:cNvPr>
          <p:cNvSpPr txBox="1"/>
          <p:nvPr/>
        </p:nvSpPr>
        <p:spPr>
          <a:xfrm>
            <a:off x="3547872" y="1316736"/>
            <a:ext cx="313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="" xmlns:a16="http://schemas.microsoft.com/office/drawing/2014/main" id="{17E608DA-AFBA-49FF-9367-AB470AE0F22F}"/>
              </a:ext>
            </a:extLst>
          </p:cNvPr>
          <p:cNvCxnSpPr>
            <a:stCxn id="2" idx="1"/>
          </p:cNvCxnSpPr>
          <p:nvPr/>
        </p:nvCxnSpPr>
        <p:spPr>
          <a:xfrm flipH="1">
            <a:off x="2944368" y="1639902"/>
            <a:ext cx="603504" cy="4195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93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Woher kommen die Daten bei Vollversion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057" y="1917163"/>
            <a:ext cx="2371725" cy="19240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1996"/>
            <a:ext cx="1800225" cy="254317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414" y="2529577"/>
            <a:ext cx="2078375" cy="504006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>
            <a:off x="3023288" y="2069756"/>
            <a:ext cx="1221908" cy="1423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/>
          <p:cNvSpPr txBox="1"/>
          <p:nvPr/>
        </p:nvSpPr>
        <p:spPr>
          <a:xfrm>
            <a:off x="838200" y="4720284"/>
            <a:ext cx="3322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kantonalen Ämter stellen die</a:t>
            </a:r>
          </a:p>
          <a:p>
            <a:r>
              <a:rPr lang="de-CH" dirty="0"/>
              <a:t>Lehrverträge aus und übermitteln die Daten an die Schulen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630058" y="4720284"/>
            <a:ext cx="3574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Schulen ergänzen diese Daten</a:t>
            </a:r>
          </a:p>
          <a:p>
            <a:r>
              <a:rPr lang="de-CH" dirty="0"/>
              <a:t>In ihrer Software (</a:t>
            </a:r>
            <a:r>
              <a:rPr lang="de-CH" dirty="0" err="1"/>
              <a:t>EcoOpen</a:t>
            </a:r>
            <a:r>
              <a:rPr lang="de-CH" dirty="0"/>
              <a:t>) mit der Klasse und den Lehrpersonen. </a:t>
            </a:r>
          </a:p>
          <a:p>
            <a:r>
              <a:rPr lang="de-CH" dirty="0"/>
              <a:t>Die Schule erfasst Absenzen und Noten auf SEPHIR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349441" y="4720284"/>
            <a:ext cx="2984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Schule übermittelt die </a:t>
            </a:r>
          </a:p>
          <a:p>
            <a:r>
              <a:rPr lang="de-CH" dirty="0"/>
              <a:t>relevanten Daten an SEPHIR</a:t>
            </a:r>
          </a:p>
          <a:p>
            <a:r>
              <a:rPr lang="de-CH" dirty="0">
                <a:highlight>
                  <a:srgbClr val="FFFF00"/>
                </a:highlight>
              </a:rPr>
              <a:t>Noch nicht implementiert</a:t>
            </a:r>
          </a:p>
        </p:txBody>
      </p:sp>
      <p:sp>
        <p:nvSpPr>
          <p:cNvPr id="14" name="Pfeil nach rechts 13"/>
          <p:cNvSpPr/>
          <p:nvPr/>
        </p:nvSpPr>
        <p:spPr>
          <a:xfrm>
            <a:off x="7302845" y="2069756"/>
            <a:ext cx="1221908" cy="1423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="" xmlns:a16="http://schemas.microsoft.com/office/drawing/2014/main" id="{606394CE-DBF1-4177-A63B-DC8470427AF9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2693376" y="1592711"/>
            <a:ext cx="603504" cy="2656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="" xmlns:a16="http://schemas.microsoft.com/office/drawing/2014/main" id="{7FD76F64-2532-4176-A3AC-570A91AD6132}"/>
              </a:ext>
            </a:extLst>
          </p:cNvPr>
          <p:cNvCxnSpPr>
            <a:cxnSpLocks/>
          </p:cNvCxnSpPr>
          <p:nvPr/>
        </p:nvCxnSpPr>
        <p:spPr>
          <a:xfrm>
            <a:off x="5400529" y="1599770"/>
            <a:ext cx="468339" cy="3244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="" xmlns:a16="http://schemas.microsoft.com/office/drawing/2014/main" id="{32007CDF-BB2F-439A-BB3E-CE859063F038}"/>
              </a:ext>
            </a:extLst>
          </p:cNvPr>
          <p:cNvSpPr txBox="1"/>
          <p:nvPr/>
        </p:nvSpPr>
        <p:spPr>
          <a:xfrm>
            <a:off x="8962778" y="3301001"/>
            <a:ext cx="206422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Die Datensätze werden durch den AGVS gepflegt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="" xmlns:a16="http://schemas.microsoft.com/office/drawing/2014/main" id="{390B552A-2B92-44B5-ABC0-0B7A1F92D102}"/>
              </a:ext>
            </a:extLst>
          </p:cNvPr>
          <p:cNvSpPr txBox="1"/>
          <p:nvPr/>
        </p:nvSpPr>
        <p:spPr>
          <a:xfrm>
            <a:off x="3296880" y="1115665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33561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="" xmlns:a16="http://schemas.microsoft.com/office/drawing/2014/main" id="{9A45B780-9320-44B5-9CDC-29F4AEAA7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352" y="2020824"/>
            <a:ext cx="5154168" cy="36004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dirty="0"/>
              <a:t>Vorteile</a:t>
            </a:r>
          </a:p>
          <a:p>
            <a:r>
              <a:rPr lang="de-CH" dirty="0"/>
              <a:t>Kommunikation unter den Ausbildungsverantwortlichen papierlos und zeitnah.</a:t>
            </a:r>
          </a:p>
          <a:p>
            <a:r>
              <a:rPr lang="de-CH" dirty="0"/>
              <a:t>Alle relevanten Informationen sind an einem Ort zugänglich:</a:t>
            </a:r>
          </a:p>
          <a:p>
            <a:pPr lvl="1"/>
            <a:r>
              <a:rPr lang="de-CH" dirty="0"/>
              <a:t>üK Bewertungen</a:t>
            </a:r>
          </a:p>
          <a:p>
            <a:pPr lvl="1"/>
            <a:r>
              <a:rPr lang="de-CH" dirty="0"/>
              <a:t>Absenzen</a:t>
            </a:r>
          </a:p>
          <a:p>
            <a:pPr lvl="1"/>
            <a:r>
              <a:rPr lang="de-CH" dirty="0"/>
              <a:t>Ausbildungskontrolle (Bildungsplan)</a:t>
            </a:r>
          </a:p>
          <a:p>
            <a:pPr lvl="1"/>
            <a:r>
              <a:rPr lang="de-CH" dirty="0"/>
              <a:t>Bildungsbericht</a:t>
            </a:r>
          </a:p>
          <a:p>
            <a:pPr lvl="1"/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32495C8A-28CA-475F-8015-17919BCDDC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Webbasierte Softwarelösung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4671EAE0-9AC7-420D-AECA-73201748F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20824"/>
            <a:ext cx="5249111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7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Der Weg zu SEPHIR</a:t>
            </a:r>
          </a:p>
        </p:txBody>
      </p:sp>
      <p:pic>
        <p:nvPicPr>
          <p:cNvPr id="10" name="Grafik 9"/>
          <p:cNvPicPr/>
          <p:nvPr/>
        </p:nvPicPr>
        <p:blipFill>
          <a:blip r:embed="rId3"/>
          <a:stretch>
            <a:fillRect/>
          </a:stretch>
        </p:blipFill>
        <p:spPr>
          <a:xfrm>
            <a:off x="818938" y="1166495"/>
            <a:ext cx="6973934" cy="392412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02016" y="1495222"/>
            <a:ext cx="4543317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Um Fehler beim Einstieg in SEPHIR zu vermeiden empfehlen wir den Zugang über die Homepage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www.agvs-so.ch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/>
          <p:nvPr/>
        </p:nvPicPr>
        <p:blipFill>
          <a:blip r:embed="rId4"/>
          <a:stretch>
            <a:fillRect/>
          </a:stretch>
        </p:blipFill>
        <p:spPr>
          <a:xfrm>
            <a:off x="6066328" y="3197742"/>
            <a:ext cx="5279005" cy="2971045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="" xmlns:a16="http://schemas.microsoft.com/office/drawing/2014/main" id="{FD3DA387-B846-48F0-8906-77F52C27EA38}"/>
              </a:ext>
            </a:extLst>
          </p:cNvPr>
          <p:cNvCxnSpPr/>
          <p:nvPr/>
        </p:nvCxnSpPr>
        <p:spPr>
          <a:xfrm>
            <a:off x="6266976" y="5210539"/>
            <a:ext cx="67733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95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Portale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959065" y="1484946"/>
            <a:ext cx="452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Anmeldung im «</a:t>
            </a:r>
            <a:r>
              <a:rPr lang="de-CH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Lernendenportal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891CE390-9093-42D5-A4A1-A1AF6F8166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17" r="26129"/>
          <a:stretch/>
        </p:blipFill>
        <p:spPr>
          <a:xfrm>
            <a:off x="1085850" y="1484946"/>
            <a:ext cx="5543550" cy="39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88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Portale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959065" y="1484946"/>
            <a:ext cx="467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Bei der 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Erstanmeldung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 und der Nutzungsbestätigung muss ein persönliches PW eingegeben werden.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Das persönliche Passwort muss folgendes beinhalten.</a:t>
            </a:r>
            <a:b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mind. 8 Zeichen, davon mind. 1 Zahl, 1 Sonderzeichen und 1 Buchstabe</a:t>
            </a:r>
          </a:p>
          <a:p>
            <a:endParaRPr lang="de-CH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Somit ist der Zugang eingerichtet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656A6162-03AE-41F7-8820-2FF468A6E9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92" r="20759"/>
          <a:stretch/>
        </p:blipFill>
        <p:spPr>
          <a:xfrm>
            <a:off x="1214438" y="1543961"/>
            <a:ext cx="5229225" cy="361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3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Portale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959065" y="1484946"/>
            <a:ext cx="45258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Auf dem  «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Lernenden-Portal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» findet der Anwender alle für ihn relevanten Informationen.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Kurseinladungen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Absenzen ÜK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Bewertungen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Details zum Bildungsbericht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Informationen des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üK-Centers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usw.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Das «Lehrbetriebs-Portal» sieht diese Informationen auch, jedoch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der Rolle als Lehrbetrieb.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A6DC417C-3DC7-40C5-9AD3-A2923CC411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46" r="27234"/>
          <a:stretch/>
        </p:blipFill>
        <p:spPr>
          <a:xfrm>
            <a:off x="942975" y="1484946"/>
            <a:ext cx="5185685" cy="36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9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>
          <a:xfrm>
            <a:off x="838200" y="248228"/>
            <a:ext cx="7583714" cy="626022"/>
          </a:xfrm>
        </p:spPr>
        <p:txBody>
          <a:bodyPr/>
          <a:lstStyle/>
          <a:p>
            <a:r>
              <a:rPr lang="de-CH" dirty="0"/>
              <a:t>Profileinstellungen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554506" y="1503969"/>
            <a:ext cx="38710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Start/Profileinstellungen 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können Sie ihre persönlichen Daten pflegen.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Telefonnummern, 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Freigabe werden diese für in der Ausbildung involvierten Personen ersichtlich</a:t>
            </a:r>
          </a:p>
          <a:p>
            <a:pPr lvl="1"/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Passwortänderung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möglich, wenn altes PW bekannt.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Haben Sie das Passwort vergessen wenden Sie sich an die Administratoren (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sind im </a:t>
            </a:r>
            <a:r>
              <a:rPr lang="de-CH" sz="1400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Sephir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Mail-</a:t>
            </a:r>
            <a:r>
              <a:rPr lang="de-CH" sz="1400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Accont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aufgeführt.</a:t>
            </a:r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18AF5724-1B05-4993-B374-C6FF6E0C18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21" r="25442"/>
          <a:stretch/>
        </p:blipFill>
        <p:spPr>
          <a:xfrm>
            <a:off x="1134534" y="1503969"/>
            <a:ext cx="6003084" cy="401629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CC9C508F-03F9-4F1C-B429-69C7BE9179AF}"/>
              </a:ext>
            </a:extLst>
          </p:cNvPr>
          <p:cNvSpPr/>
          <p:nvPr/>
        </p:nvSpPr>
        <p:spPr>
          <a:xfrm>
            <a:off x="999067" y="2184401"/>
            <a:ext cx="1134533" cy="18626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Pfeil: nach rechts 1">
            <a:extLst>
              <a:ext uri="{FF2B5EF4-FFF2-40B4-BE49-F238E27FC236}">
                <a16:creationId xmlns="" xmlns:a16="http://schemas.microsoft.com/office/drawing/2014/main" id="{73245F94-FADF-4080-B631-1DBD6FE0718C}"/>
              </a:ext>
            </a:extLst>
          </p:cNvPr>
          <p:cNvSpPr/>
          <p:nvPr/>
        </p:nvSpPr>
        <p:spPr>
          <a:xfrm>
            <a:off x="375757" y="1937318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4153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Info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3871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«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» finden Sie Informationen aus der Sektion oder vom Verband, welche die Ausbildung betreffen.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0B7F4F94-DCF5-4C74-9328-840A451F7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9876" b="41729"/>
          <a:stretch/>
        </p:blipFill>
        <p:spPr>
          <a:xfrm>
            <a:off x="762000" y="1774038"/>
            <a:ext cx="6646333" cy="3618561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1A416C7C-DF6C-44B2-8AAB-A30527A377BB}"/>
              </a:ext>
            </a:extLst>
          </p:cNvPr>
          <p:cNvSpPr/>
          <p:nvPr/>
        </p:nvSpPr>
        <p:spPr>
          <a:xfrm>
            <a:off x="5164666" y="2266424"/>
            <a:ext cx="728133" cy="205842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Pfeil: nach rechts 7">
            <a:extLst>
              <a:ext uri="{FF2B5EF4-FFF2-40B4-BE49-F238E27FC236}">
                <a16:creationId xmlns="" xmlns:a16="http://schemas.microsoft.com/office/drawing/2014/main" id="{FF9B3022-2000-4B91-8D60-B104A7C60D8D}"/>
              </a:ext>
            </a:extLst>
          </p:cNvPr>
          <p:cNvSpPr/>
          <p:nvPr/>
        </p:nvSpPr>
        <p:spPr>
          <a:xfrm rot="5400000">
            <a:off x="5311285" y="1453987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814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Mailbox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38710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SEPHIR hat eine Mail-Box</a:t>
            </a:r>
          </a:p>
          <a:p>
            <a:pPr marL="271463" lvl="1"/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Alle Mitteilungen die Ihre Ausbildung Betreffen, werden hier gespeichert.</a:t>
            </a:r>
          </a:p>
          <a:p>
            <a:pPr lvl="1"/>
            <a:endParaRPr lang="de-CH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 sind die Administratoren bereits </a:t>
            </a:r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gespeichert.</a:t>
            </a:r>
          </a:p>
          <a:p>
            <a:pPr lvl="1"/>
            <a:endParaRPr lang="de-CH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Wählen </a:t>
            </a:r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 </a:t>
            </a:r>
            <a:r>
              <a:rPr lang="de-CH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 </a:t>
            </a:r>
            <a:r>
              <a:rPr lang="de-CH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Nachricht</a:t>
            </a:r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CH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 an sind die Ansprechpartner nach Rollen aufgeführt.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26D4FD76-0AED-4BD3-9597-C405C022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67" t="10090" b="18919"/>
          <a:stretch/>
        </p:blipFill>
        <p:spPr>
          <a:xfrm>
            <a:off x="990600" y="1217193"/>
            <a:ext cx="6087762" cy="486856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698FBC07-A042-4B2F-BFDB-95541E11512A}"/>
              </a:ext>
            </a:extLst>
          </p:cNvPr>
          <p:cNvSpPr/>
          <p:nvPr/>
        </p:nvSpPr>
        <p:spPr>
          <a:xfrm>
            <a:off x="6333067" y="1587772"/>
            <a:ext cx="745295" cy="18626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Pfeil: nach rechts 7">
            <a:extLst>
              <a:ext uri="{FF2B5EF4-FFF2-40B4-BE49-F238E27FC236}">
                <a16:creationId xmlns="" xmlns:a16="http://schemas.microsoft.com/office/drawing/2014/main" id="{490E23BF-468C-459C-9AE5-E4C08421C15C}"/>
              </a:ext>
            </a:extLst>
          </p:cNvPr>
          <p:cNvSpPr/>
          <p:nvPr/>
        </p:nvSpPr>
        <p:spPr>
          <a:xfrm rot="8606975">
            <a:off x="6624318" y="966996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1472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862205" y="4184697"/>
            <a:ext cx="3119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Ük</a:t>
            </a:r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 - Kurse</a:t>
            </a:r>
          </a:p>
        </p:txBody>
      </p:sp>
    </p:spTree>
    <p:extLst>
      <p:ext uri="{BB962C8B-B14F-4D97-AF65-F5344CB8AC3E}">
        <p14:creationId xmlns:p14="http://schemas.microsoft.com/office/powerpoint/2010/main" val="733503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619" y="2075847"/>
            <a:ext cx="6378295" cy="4212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Lernender und Berufsbilder werden per Email auf eine neue Ausschreibung hingewiesen.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="" xmlns:a16="http://schemas.microsoft.com/office/drawing/2014/main" id="{F9F1E966-9F13-4F6B-B9CC-BE9151B11F5E}"/>
              </a:ext>
            </a:extLst>
          </p:cNvPr>
          <p:cNvSpPr txBox="1"/>
          <p:nvPr/>
        </p:nvSpPr>
        <p:spPr>
          <a:xfrm>
            <a:off x="9189720" y="2194560"/>
            <a:ext cx="2002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Der Link führt Sie direkt zum Anmeldeportal</a:t>
            </a:r>
          </a:p>
        </p:txBody>
      </p:sp>
    </p:spTree>
    <p:extLst>
      <p:ext uri="{BB962C8B-B14F-4D97-AF65-F5344CB8AC3E}">
        <p14:creationId xmlns:p14="http://schemas.microsoft.com/office/powerpoint/2010/main" val="3454754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Um die neue Ausschreibung sehen zu können, muss man sich im SEPHIR anmelden.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CF9E5080-41ED-4884-87A1-217A58DF0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129" b="7748"/>
          <a:stretch/>
        </p:blipFill>
        <p:spPr>
          <a:xfrm>
            <a:off x="838200" y="2052402"/>
            <a:ext cx="10231395" cy="415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3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neue Ausschreibung im Bereich ÜK werden «rot» dargestellt. 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Nach dem Anklicken wird eine weitere Maske geöffnet.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A39C30C0-F6B2-406B-8190-93816B898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0" r="25608" b="48659"/>
          <a:stretch/>
        </p:blipFill>
        <p:spPr>
          <a:xfrm>
            <a:off x="838200" y="2438400"/>
            <a:ext cx="9069859" cy="277615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514E9A3E-DC13-448B-BD43-ACA2C19EA248}"/>
              </a:ext>
            </a:extLst>
          </p:cNvPr>
          <p:cNvSpPr/>
          <p:nvPr/>
        </p:nvSpPr>
        <p:spPr>
          <a:xfrm>
            <a:off x="3467449" y="2749060"/>
            <a:ext cx="345599" cy="156617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="" xmlns:a16="http://schemas.microsoft.com/office/drawing/2014/main" id="{3BEA65BA-5411-47C8-BC67-EC5029B147B4}"/>
              </a:ext>
            </a:extLst>
          </p:cNvPr>
          <p:cNvSpPr/>
          <p:nvPr/>
        </p:nvSpPr>
        <p:spPr>
          <a:xfrm rot="8606975">
            <a:off x="3615942" y="2128284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3947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60476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Bestätigen Sie, dass Sie die Ausschreibung gelesen haben.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F596EC40-E656-4645-9D59-EA05A7928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26" r="21554" b="31172"/>
          <a:stretch/>
        </p:blipFill>
        <p:spPr>
          <a:xfrm>
            <a:off x="1037967" y="2103120"/>
            <a:ext cx="9564130" cy="402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47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57468"/>
            <a:ext cx="10646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Nun können Sie die Ausschreibung öffnen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In den PDF Dateien finden Sie alle relevanten Angaben zum eingeladenen Kurs.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FD010F3E-80E2-4F94-848A-A05200328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4" t="9757" r="38711" b="31042"/>
          <a:stretch/>
        </p:blipFill>
        <p:spPr>
          <a:xfrm>
            <a:off x="2200275" y="2240795"/>
            <a:ext cx="7500938" cy="405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59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F3B5699B-05EE-4959-BA96-30627E0869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33" r="37000" b="50800"/>
          <a:stretch/>
        </p:blipFill>
        <p:spPr>
          <a:xfrm>
            <a:off x="1773936" y="2139696"/>
            <a:ext cx="7680960" cy="2706624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57468"/>
            <a:ext cx="10646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Kursdaten und Absenzen, die besuchten Kursdaten und Absenzen werden hier aufgelistet und können durch den Berufsbildner jederzeit eingesehen werden.</a:t>
            </a:r>
          </a:p>
        </p:txBody>
      </p:sp>
      <p:sp>
        <p:nvSpPr>
          <p:cNvPr id="7" name="Pfeil: nach rechts 6">
            <a:extLst>
              <a:ext uri="{FF2B5EF4-FFF2-40B4-BE49-F238E27FC236}">
                <a16:creationId xmlns="" xmlns:a16="http://schemas.microsoft.com/office/drawing/2014/main" id="{B9AB6B86-F7FA-4610-B6CE-AAA225D7D384}"/>
              </a:ext>
            </a:extLst>
          </p:cNvPr>
          <p:cNvSpPr/>
          <p:nvPr/>
        </p:nvSpPr>
        <p:spPr>
          <a:xfrm rot="5400000">
            <a:off x="3729170" y="2074647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2BEF7AB7-BF7E-4F9E-A50D-882024E833DC}"/>
              </a:ext>
            </a:extLst>
          </p:cNvPr>
          <p:cNvSpPr/>
          <p:nvPr/>
        </p:nvSpPr>
        <p:spPr>
          <a:xfrm>
            <a:off x="3592123" y="2845134"/>
            <a:ext cx="824429" cy="2821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241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Nach dem Kurs erhalten Sie die Kursbewertung, auch diese muss zuerst bestätigt werden.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Danach können Sie in die Bewertungen Einsicht nehmen.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0F2BBFBC-2BA0-4C3D-A720-B49F160E46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17" r="33789" b="45208"/>
          <a:stretch/>
        </p:blipFill>
        <p:spPr>
          <a:xfrm>
            <a:off x="1428749" y="2190749"/>
            <a:ext cx="9209401" cy="3471864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="" xmlns:a16="http://schemas.microsoft.com/office/drawing/2014/main" id="{45521D62-2FC2-4CCD-8135-C2317281E86D}"/>
              </a:ext>
            </a:extLst>
          </p:cNvPr>
          <p:cNvSpPr/>
          <p:nvPr/>
        </p:nvSpPr>
        <p:spPr>
          <a:xfrm rot="5400000">
            <a:off x="4945322" y="2175231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59F255A8-E2C4-4FAD-91AF-11E9AE815563}"/>
              </a:ext>
            </a:extLst>
          </p:cNvPr>
          <p:cNvSpPr/>
          <p:nvPr/>
        </p:nvSpPr>
        <p:spPr>
          <a:xfrm>
            <a:off x="4890571" y="2945718"/>
            <a:ext cx="595829" cy="31869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1082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36" y="1344509"/>
            <a:ext cx="5760000" cy="43710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597" y="2063522"/>
            <a:ext cx="5760000" cy="430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feld 5"/>
          <p:cNvSpPr txBox="1"/>
          <p:nvPr/>
        </p:nvSpPr>
        <p:spPr>
          <a:xfrm>
            <a:off x="6746789" y="1239320"/>
            <a:ext cx="4499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Bewertungen werden im SEPHIR archiviert.</a:t>
            </a:r>
          </a:p>
        </p:txBody>
      </p:sp>
    </p:spTree>
    <p:extLst>
      <p:ext uri="{BB962C8B-B14F-4D97-AF65-F5344CB8AC3E}">
        <p14:creationId xmlns:p14="http://schemas.microsoft.com/office/powerpoint/2010/main" val="3030121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«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» finden Sie zusätzliche Dokumente wie z.B. Arztzeugnisse.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D534443A-2D58-4BC8-A91C-3189AAC9D8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 r="29687" b="51389"/>
          <a:stretch/>
        </p:blipFill>
        <p:spPr>
          <a:xfrm>
            <a:off x="1276350" y="2286746"/>
            <a:ext cx="10173574" cy="3142504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="" xmlns:a16="http://schemas.microsoft.com/office/drawing/2014/main" id="{B531A45B-44D4-4A1C-AD18-6D67C5BAFC2E}"/>
              </a:ext>
            </a:extLst>
          </p:cNvPr>
          <p:cNvSpPr/>
          <p:nvPr/>
        </p:nvSpPr>
        <p:spPr>
          <a:xfrm rot="5400000">
            <a:off x="5295421" y="2346341"/>
            <a:ext cx="586008" cy="7030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Ellipse 7">
            <a:extLst>
              <a:ext uri="{FF2B5EF4-FFF2-40B4-BE49-F238E27FC236}">
                <a16:creationId xmlns="" xmlns:a16="http://schemas.microsoft.com/office/drawing/2014/main" id="{4F6D83C0-33EA-4116-BE1A-052F92F529C8}"/>
              </a:ext>
            </a:extLst>
          </p:cNvPr>
          <p:cNvSpPr/>
          <p:nvPr/>
        </p:nvSpPr>
        <p:spPr>
          <a:xfrm>
            <a:off x="5329483" y="3110310"/>
            <a:ext cx="531821" cy="30954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8643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96942" y="4254366"/>
            <a:ext cx="49303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Bildungsberichte</a:t>
            </a:r>
          </a:p>
        </p:txBody>
      </p:sp>
    </p:spTree>
    <p:extLst>
      <p:ext uri="{BB962C8B-B14F-4D97-AF65-F5344CB8AC3E}">
        <p14:creationId xmlns:p14="http://schemas.microsoft.com/office/powerpoint/2010/main" val="1060154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</a:t>
            </a:r>
          </a:p>
        </p:txBody>
      </p:sp>
      <p:sp>
        <p:nvSpPr>
          <p:cNvPr id="19" name="Flussdiagramm: Prozess 18"/>
          <p:cNvSpPr/>
          <p:nvPr/>
        </p:nvSpPr>
        <p:spPr>
          <a:xfrm>
            <a:off x="2173513" y="1780672"/>
            <a:ext cx="1449581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</a:t>
            </a:r>
          </a:p>
          <a:p>
            <a:pPr algn="ctr"/>
            <a:r>
              <a:rPr lang="de-CH" dirty="0"/>
              <a:t>plan</a:t>
            </a:r>
          </a:p>
        </p:txBody>
      </p:sp>
      <p:sp>
        <p:nvSpPr>
          <p:cNvPr id="20" name="Flussdiagramm: Prozess 19"/>
          <p:cNvSpPr/>
          <p:nvPr/>
        </p:nvSpPr>
        <p:spPr>
          <a:xfrm>
            <a:off x="3803924" y="1776312"/>
            <a:ext cx="1433427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Selbst-</a:t>
            </a:r>
          </a:p>
          <a:p>
            <a:pPr algn="ctr"/>
            <a:r>
              <a:rPr lang="de-CH" dirty="0" err="1"/>
              <a:t>beurteilung</a:t>
            </a:r>
            <a:endParaRPr lang="de-CH" dirty="0"/>
          </a:p>
        </p:txBody>
      </p:sp>
      <p:sp>
        <p:nvSpPr>
          <p:cNvPr id="21" name="Textfeld 20"/>
          <p:cNvSpPr txBox="1"/>
          <p:nvPr/>
        </p:nvSpPr>
        <p:spPr>
          <a:xfrm>
            <a:off x="838200" y="2019518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Lernender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69219" y="4915117"/>
            <a:ext cx="145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Berufsbildner</a:t>
            </a:r>
          </a:p>
        </p:txBody>
      </p:sp>
      <p:sp>
        <p:nvSpPr>
          <p:cNvPr id="23" name="Flussdiagramm: Prozess 22"/>
          <p:cNvSpPr/>
          <p:nvPr/>
        </p:nvSpPr>
        <p:spPr>
          <a:xfrm>
            <a:off x="6697805" y="4397602"/>
            <a:ext cx="1272907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Bildungs-bericht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38199" y="3164786"/>
            <a:ext cx="1451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Lernender &amp;</a:t>
            </a:r>
          </a:p>
          <a:p>
            <a:r>
              <a:rPr lang="de-CH" dirty="0"/>
              <a:t>Berufsbildner</a:t>
            </a:r>
          </a:p>
        </p:txBody>
      </p:sp>
      <p:sp>
        <p:nvSpPr>
          <p:cNvPr id="25" name="Flussdiagramm: Prozess 24"/>
          <p:cNvSpPr/>
          <p:nvPr/>
        </p:nvSpPr>
        <p:spPr>
          <a:xfrm>
            <a:off x="7334259" y="3064439"/>
            <a:ext cx="1540042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Besprechen</a:t>
            </a:r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94" y="1771374"/>
            <a:ext cx="927682" cy="856322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859" y="4428127"/>
            <a:ext cx="927682" cy="856322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541" y="1761748"/>
            <a:ext cx="927682" cy="856322"/>
          </a:xfrm>
          <a:prstGeom prst="rect">
            <a:avLst/>
          </a:prstGeom>
        </p:spPr>
      </p:pic>
      <p:cxnSp>
        <p:nvCxnSpPr>
          <p:cNvPr id="31" name="Gerade Verbindung mit Pfeil 30"/>
          <p:cNvCxnSpPr>
            <a:endCxn id="27" idx="1"/>
          </p:cNvCxnSpPr>
          <p:nvPr/>
        </p:nvCxnSpPr>
        <p:spPr>
          <a:xfrm flipV="1">
            <a:off x="2220450" y="2199535"/>
            <a:ext cx="3141344" cy="3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>
            <a:off x="5825635" y="2585769"/>
            <a:ext cx="0" cy="1800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winkelte Verbindung 34"/>
          <p:cNvCxnSpPr>
            <a:stCxn id="26" idx="3"/>
            <a:endCxn id="25" idx="2"/>
          </p:cNvCxnSpPr>
          <p:nvPr/>
        </p:nvCxnSpPr>
        <p:spPr>
          <a:xfrm flipV="1">
            <a:off x="6564237" y="3911463"/>
            <a:ext cx="1540043" cy="9251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winkelte Verbindung 38"/>
          <p:cNvCxnSpPr>
            <a:stCxn id="25" idx="3"/>
            <a:endCxn id="28" idx="0"/>
          </p:cNvCxnSpPr>
          <p:nvPr/>
        </p:nvCxnSpPr>
        <p:spPr>
          <a:xfrm>
            <a:off x="8874301" y="3487951"/>
            <a:ext cx="545399" cy="9401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winkelte Verbindung 42"/>
          <p:cNvCxnSpPr>
            <a:stCxn id="28" idx="3"/>
            <a:endCxn id="29" idx="2"/>
          </p:cNvCxnSpPr>
          <p:nvPr/>
        </p:nvCxnSpPr>
        <p:spPr>
          <a:xfrm flipV="1">
            <a:off x="9883541" y="2618070"/>
            <a:ext cx="463841" cy="22382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ussdiagramm: Prozess 25"/>
          <p:cNvSpPr/>
          <p:nvPr/>
        </p:nvSpPr>
        <p:spPr>
          <a:xfrm>
            <a:off x="5114656" y="4413117"/>
            <a:ext cx="1449581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</a:t>
            </a:r>
          </a:p>
          <a:p>
            <a:pPr algn="ctr"/>
            <a:r>
              <a:rPr lang="de-CH" dirty="0"/>
              <a:t>plan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="" xmlns:a16="http://schemas.microsoft.com/office/drawing/2014/main" id="{0FBA8429-1DCD-4A78-8165-007CF6BD9EA7}"/>
              </a:ext>
            </a:extLst>
          </p:cNvPr>
          <p:cNvSpPr txBox="1"/>
          <p:nvPr/>
        </p:nvSpPr>
        <p:spPr>
          <a:xfrm>
            <a:off x="996696" y="1197864"/>
            <a:ext cx="961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Ablauf und Rollenverteilung des Bildungsplan (bisher Ausbildungskontrolle) und Bildungsbericht</a:t>
            </a:r>
          </a:p>
        </p:txBody>
      </p:sp>
    </p:spTree>
    <p:extLst>
      <p:ext uri="{BB962C8B-B14F-4D97-AF65-F5344CB8AC3E}">
        <p14:creationId xmlns:p14="http://schemas.microsoft.com/office/powerpoint/2010/main" val="4114825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idx="10"/>
          </p:nvPr>
        </p:nvSpPr>
        <p:spPr>
          <a:xfrm>
            <a:off x="838200" y="248228"/>
            <a:ext cx="7583714" cy="626022"/>
          </a:xfrm>
        </p:spPr>
        <p:txBody>
          <a:bodyPr/>
          <a:lstStyle/>
          <a:p>
            <a:r>
              <a:rPr lang="de-CH" dirty="0"/>
              <a:t>Bildungsplan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9136068" y="1959023"/>
            <a:ext cx="2398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Hier wird der Stand der Ausbildung dokumentiert.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C6153243-5614-4041-B809-EAB56D66B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71" r="8854" b="7778"/>
          <a:stretch/>
        </p:blipFill>
        <p:spPr>
          <a:xfrm>
            <a:off x="838199" y="1431268"/>
            <a:ext cx="8297869" cy="4191610"/>
          </a:xfrm>
          <a:prstGeom prst="rect">
            <a:avLst/>
          </a:prstGeom>
        </p:spPr>
      </p:pic>
      <p:sp>
        <p:nvSpPr>
          <p:cNvPr id="6" name="Pfeil: nach rechts 6">
            <a:extLst>
              <a:ext uri="{FF2B5EF4-FFF2-40B4-BE49-F238E27FC236}">
                <a16:creationId xmlns="" xmlns:a16="http://schemas.microsoft.com/office/drawing/2014/main" id="{B9AB6B86-F7FA-4610-B6CE-AAA225D7D384}"/>
              </a:ext>
            </a:extLst>
          </p:cNvPr>
          <p:cNvSpPr/>
          <p:nvPr/>
        </p:nvSpPr>
        <p:spPr>
          <a:xfrm rot="5400000">
            <a:off x="2418985" y="1091052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5296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Bildungsplan</a:t>
            </a:r>
          </a:p>
          <a:p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05995"/>
            <a:ext cx="5457511" cy="5119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6837404" y="2469769"/>
            <a:ext cx="4054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Lernende kann auch sämtliche Ziele (inkl. BFS und üK) ausdrucken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390B552A-2B92-44B5-ABC0-0B7A1F92D102}"/>
              </a:ext>
            </a:extLst>
          </p:cNvPr>
          <p:cNvSpPr txBox="1"/>
          <p:nvPr/>
        </p:nvSpPr>
        <p:spPr>
          <a:xfrm>
            <a:off x="7500390" y="3831570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2208333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3D327CE4-84FE-4E11-A60C-CA18104C72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96" t="19260" r="29063" b="28148"/>
          <a:stretch/>
        </p:blipFill>
        <p:spPr>
          <a:xfrm>
            <a:off x="2158999" y="1474128"/>
            <a:ext cx="4490881" cy="42799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Bildungsplan</a:t>
            </a:r>
          </a:p>
          <a:p>
            <a:endParaRPr lang="de-CH" dirty="0"/>
          </a:p>
        </p:txBody>
      </p:sp>
      <p:sp>
        <p:nvSpPr>
          <p:cNvPr id="5" name="Textfeld 4"/>
          <p:cNvSpPr txBox="1"/>
          <p:nvPr/>
        </p:nvSpPr>
        <p:spPr>
          <a:xfrm>
            <a:off x="7137056" y="1320800"/>
            <a:ext cx="405440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Ausbildungskontrolle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Bearbeiten der Leistungsziele im Bildungsplan.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Bearbeitetes Leistungsziel auswählen, Status beurteilen und Stempel setzen.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Mit Stempel setzen wird das Aktuelle Datum im Bildungsziel eingetragen.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Berufsbilder sieht jederzeit welche Ziele durch die Lernenden bearbeitet wurden.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9E7DC47E-EADC-4719-9FB8-BA78603E3BC3}"/>
              </a:ext>
            </a:extLst>
          </p:cNvPr>
          <p:cNvSpPr/>
          <p:nvPr/>
        </p:nvSpPr>
        <p:spPr>
          <a:xfrm>
            <a:off x="5583766" y="3790424"/>
            <a:ext cx="728133" cy="205842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="" xmlns:a16="http://schemas.microsoft.com/office/drawing/2014/main" id="{AC092C1B-B888-48EA-9C23-837B807B1E74}"/>
              </a:ext>
            </a:extLst>
          </p:cNvPr>
          <p:cNvSpPr/>
          <p:nvPr/>
        </p:nvSpPr>
        <p:spPr>
          <a:xfrm rot="5400000">
            <a:off x="5792748" y="2998695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="" xmlns:a16="http://schemas.microsoft.com/office/drawing/2014/main" id="{58D1BB61-B0A1-4FBE-91E2-20EA5C181A23}"/>
              </a:ext>
            </a:extLst>
          </p:cNvPr>
          <p:cNvSpPr/>
          <p:nvPr/>
        </p:nvSpPr>
        <p:spPr>
          <a:xfrm rot="13947319">
            <a:off x="2605048" y="4052796"/>
            <a:ext cx="550333" cy="6804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feld 1"/>
          <p:cNvSpPr txBox="1"/>
          <p:nvPr/>
        </p:nvSpPr>
        <p:spPr>
          <a:xfrm>
            <a:off x="723332" y="1903684"/>
            <a:ext cx="10581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39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19965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256381"/>
            <a:ext cx="91535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Hier werden Verhalten und Leistung (MSS Methoden-, Selbst- und Sozialkompetenzen) aus Ihrer Sicht beurteilt.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Öffnen Sie im Bereich für das laufende Semester eine bestehende Selbstbeurteilung oder legen sie dem Semester entsprechen eine neu an.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5243519E-1D6C-4F43-98CB-EE960E1E9C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389" r="39219" b="52917"/>
          <a:stretch/>
        </p:blipFill>
        <p:spPr>
          <a:xfrm>
            <a:off x="1341312" y="2686382"/>
            <a:ext cx="7553617" cy="249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68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256381"/>
            <a:ext cx="10106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Nachdem Sie Selbstbeurteilung ausgefüllt haben, muss diese abgeschlossen und freigegeben werde. 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0BBD5638-EA8F-45D9-9EE2-1E5F00A158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527" r="34844" b="6805"/>
          <a:stretch/>
        </p:blipFill>
        <p:spPr>
          <a:xfrm>
            <a:off x="2209800" y="2152650"/>
            <a:ext cx="6217687" cy="4383693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476AB71E-2899-4434-A28C-8E46F307F9BE}"/>
              </a:ext>
            </a:extLst>
          </p:cNvPr>
          <p:cNvSpPr/>
          <p:nvPr/>
        </p:nvSpPr>
        <p:spPr>
          <a:xfrm>
            <a:off x="5983816" y="6162150"/>
            <a:ext cx="728133" cy="205842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="" xmlns:a16="http://schemas.microsoft.com/office/drawing/2014/main" id="{2441905A-476E-426C-BD65-140969092242}"/>
              </a:ext>
            </a:extLst>
          </p:cNvPr>
          <p:cNvSpPr/>
          <p:nvPr/>
        </p:nvSpPr>
        <p:spPr>
          <a:xfrm rot="5400000">
            <a:off x="6096566" y="5378417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9118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D7C81CEA-CD06-4379-99C9-E9D26D418A9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Bildungsgespräch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4772B7BA-49C0-4753-8FDD-AD3AC440B918}"/>
              </a:ext>
            </a:extLst>
          </p:cNvPr>
          <p:cNvSpPr txBox="1"/>
          <p:nvPr/>
        </p:nvSpPr>
        <p:spPr>
          <a:xfrm>
            <a:off x="838201" y="1256381"/>
            <a:ext cx="440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beiden Dokumente 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Selbsteinschätzung Bildungsplan 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Selbsteinschätzung  Bildungsbericht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AE6EA065-0752-452F-B9CC-1350466C9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16" t="7900" r="45072" b="41128"/>
          <a:stretch/>
        </p:blipFill>
        <p:spPr>
          <a:xfrm>
            <a:off x="2491168" y="2264102"/>
            <a:ext cx="3695701" cy="349567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94D39FC4-DF42-44A0-918F-60CF5A51C1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97" t="7361" r="47266" b="34583"/>
          <a:stretch/>
        </p:blipFill>
        <p:spPr>
          <a:xfrm>
            <a:off x="5868162" y="2579820"/>
            <a:ext cx="3467100" cy="398145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7C35104A-6507-4E8D-8D72-3E0ACC9211A1}"/>
              </a:ext>
            </a:extLst>
          </p:cNvPr>
          <p:cNvSpPr txBox="1"/>
          <p:nvPr/>
        </p:nvSpPr>
        <p:spPr>
          <a:xfrm>
            <a:off x="7134987" y="1564157"/>
            <a:ext cx="4400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Sind die für das Bildungsgespräch benötigten Dokumente.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327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 im </a:t>
            </a:r>
            <a:r>
              <a:rPr lang="de-CH" dirty="0" err="1"/>
              <a:t>Lernendenportal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4500200" y="4218213"/>
            <a:ext cx="4525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Als letzter Schritt muss der Lernende bestätigen, dass der Bildungsbericht besprochen wurde.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8B4DC339-C4E6-4673-A497-3070A8B4F5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33" r="38203" b="57917"/>
          <a:stretch/>
        </p:blipFill>
        <p:spPr>
          <a:xfrm>
            <a:off x="1271016" y="1885950"/>
            <a:ext cx="7534275" cy="214312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="" xmlns:a16="http://schemas.microsoft.com/office/drawing/2014/main" id="{10736E9D-7B4E-4E4F-A514-AFD88E099B5B}"/>
              </a:ext>
            </a:extLst>
          </p:cNvPr>
          <p:cNvSpPr/>
          <p:nvPr/>
        </p:nvSpPr>
        <p:spPr>
          <a:xfrm>
            <a:off x="8385628" y="3037403"/>
            <a:ext cx="209732" cy="2228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="" xmlns:a16="http://schemas.microsoft.com/office/drawing/2014/main" id="{D89AFED9-D813-44BC-8AC5-E4EC53EC92C7}"/>
              </a:ext>
            </a:extLst>
          </p:cNvPr>
          <p:cNvSpPr/>
          <p:nvPr/>
        </p:nvSpPr>
        <p:spPr>
          <a:xfrm rot="5400000">
            <a:off x="8254550" y="2232882"/>
            <a:ext cx="550333" cy="680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056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Stand Bildungsberichte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535713" y="1810082"/>
            <a:ext cx="3956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Berufsbildner kann sehen, ob der Lernende den Bildungsbericht als besprochen abgeschlossen hat.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22" y="1911785"/>
            <a:ext cx="6480000" cy="4458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590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Controlling Bildungsbericht durch Administratoren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213" y="1293118"/>
            <a:ext cx="7514286" cy="1980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1713297" y="3744227"/>
            <a:ext cx="6937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CH" dirty="0"/>
              <a:t>Zeile / Bildungsbericht erstellt jedoch vom Lernenden nicht bestätigt</a:t>
            </a:r>
          </a:p>
          <a:p>
            <a:pPr marL="342900" indent="-342900">
              <a:buAutoNum type="arabicPeriod"/>
            </a:pPr>
            <a:r>
              <a:rPr lang="de-CH" dirty="0"/>
              <a:t>Zeile / Kein Bildungsbericht freigegeben</a:t>
            </a:r>
          </a:p>
          <a:p>
            <a:pPr marL="342900" indent="-342900">
              <a:buAutoNum type="arabicPeriod"/>
            </a:pPr>
            <a:r>
              <a:rPr lang="de-CH" dirty="0"/>
              <a:t>Zeile / Bildungsbericht freigegeben und bestätigt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408670" y="5165124"/>
            <a:ext cx="9786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Firmen die den Bildungsbericht nicht erstellen werden ca. 4 Monate nach Semesterende den zuständigen Ämtern gemeldet.</a:t>
            </a:r>
          </a:p>
        </p:txBody>
      </p:sp>
    </p:spTree>
    <p:extLst>
      <p:ext uri="{BB962C8B-B14F-4D97-AF65-F5344CB8AC3E}">
        <p14:creationId xmlns:p14="http://schemas.microsoft.com/office/powerpoint/2010/main" val="1826058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2E177F8D-7D27-40DF-A121-91362475FFD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Webseite AGVS </a:t>
            </a:r>
            <a:r>
              <a:rPr lang="de-CH" dirty="0" smtClean="0"/>
              <a:t>Sektion Solothurn</a:t>
            </a:r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4982F299-B994-457C-AC66-12304BCD33D0}"/>
              </a:ext>
            </a:extLst>
          </p:cNvPr>
          <p:cNvSpPr txBox="1"/>
          <p:nvPr/>
        </p:nvSpPr>
        <p:spPr>
          <a:xfrm>
            <a:off x="1532128" y="1207008"/>
            <a:ext cx="1000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CH" dirty="0"/>
              <a:t>Weitere Informationen über die Berufsbildung, das </a:t>
            </a:r>
            <a:r>
              <a:rPr lang="de-CH" dirty="0" smtClean="0"/>
              <a:t>Bildungszentrum, die </a:t>
            </a:r>
            <a:r>
              <a:rPr lang="de-CH" dirty="0"/>
              <a:t>überbetrieblichen </a:t>
            </a:r>
            <a:r>
              <a:rPr lang="de-CH" dirty="0" smtClean="0"/>
              <a:t>Kurse und das Qualifikationsverfahren </a:t>
            </a:r>
            <a:r>
              <a:rPr lang="de-CH" dirty="0"/>
              <a:t>entnehmen Sie aus </a:t>
            </a:r>
            <a:endParaRPr lang="de-CH" dirty="0" smtClean="0"/>
          </a:p>
          <a:p>
            <a:r>
              <a:rPr lang="de-CH" dirty="0" smtClean="0"/>
              <a:t>der </a:t>
            </a:r>
            <a:r>
              <a:rPr lang="de-CH" dirty="0"/>
              <a:t>Rubrik </a:t>
            </a:r>
            <a:r>
              <a:rPr lang="de-CH" dirty="0">
                <a:solidFill>
                  <a:srgbClr val="FF0000"/>
                </a:solidFill>
              </a:rPr>
              <a:t>Berufsbildung</a:t>
            </a:r>
            <a:r>
              <a:rPr lang="de-CH" dirty="0"/>
              <a:t> unserer Webseite.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276D3A52-75B7-4891-A349-9092A48168A1}"/>
              </a:ext>
            </a:extLst>
          </p:cNvPr>
          <p:cNvSpPr txBox="1"/>
          <p:nvPr/>
        </p:nvSpPr>
        <p:spPr>
          <a:xfrm>
            <a:off x="8695266" y="3520440"/>
            <a:ext cx="229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Viel Spass mit unserem neuen Tool.</a:t>
            </a:r>
          </a:p>
        </p:txBody>
      </p:sp>
      <p:pic>
        <p:nvPicPr>
          <p:cNvPr id="7" name="Inhaltsplatzhalter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799" y="2316429"/>
            <a:ext cx="7450667" cy="34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873AEE2553F84FA0E47DCAAD94CF4E" ma:contentTypeVersion="6" ma:contentTypeDescription="Ein neues Dokument erstellen." ma:contentTypeScope="" ma:versionID="61c261f56072847936c16bcaf63f87aa">
  <xsd:schema xmlns:xsd="http://www.w3.org/2001/XMLSchema" xmlns:xs="http://www.w3.org/2001/XMLSchema" xmlns:p="http://schemas.microsoft.com/office/2006/metadata/properties" xmlns:ns2="d62c4bd8-1a51-49ca-9c6c-6ea33b0e1cd0" xmlns:ns3="http://schemas.microsoft.com/sharepoint/v4" targetNamespace="http://schemas.microsoft.com/office/2006/metadata/properties" ma:root="true" ma:fieldsID="390e63e127fbcd339b987e9ff49f5b77" ns2:_="" ns3:_="">
    <xsd:import namespace="d62c4bd8-1a51-49ca-9c6c-6ea33b0e1cd0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Hauptprozess" minOccurs="0"/>
                <xsd:element ref="ns2:Prozessowner" minOccurs="0"/>
                <xsd:element ref="ns2:Dokumenttyp" minOccurs="0"/>
                <xsd:element ref="ns2:Archiv" minOccurs="0"/>
                <xsd:element ref="ns2:Dok_x002d_Version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c4bd8-1a51-49ca-9c6c-6ea33b0e1cd0" elementFormDefault="qualified">
    <xsd:import namespace="http://schemas.microsoft.com/office/2006/documentManagement/types"/>
    <xsd:import namespace="http://schemas.microsoft.com/office/infopath/2007/PartnerControls"/>
    <xsd:element name="Hauptprozess" ma:index="8" nillable="true" ma:displayName="Hauptprozess" ma:format="Dropdown" ma:internalName="Hauptprozess">
      <xsd:simpleType>
        <xsd:restriction base="dms:Choice">
          <xsd:enumeration value="A1 Management"/>
          <xsd:enumeration value="A2 Managementsystem"/>
          <xsd:enumeration value="A3 Messung Analyse Verbesserung"/>
          <xsd:enumeration value="B1 Personal"/>
          <xsd:enumeration value="B2 Infrastruktur"/>
          <xsd:enumeration value="C1 Kurswesen"/>
          <xsd:enumeration value="C2 AVOR Modellaufbau"/>
          <xsd:enumeration value="C3 Expertentätigkeit Prüfungswesen"/>
          <xsd:enumeration value="D1 Administration"/>
          <xsd:enumeration value="D2 Einkauf"/>
          <xsd:enumeration value="D3 Neue Kurse"/>
          <xsd:enumeration value="D4 Oeffentlichkeitsarbeit"/>
          <xsd:enumeration value="D5 EDV"/>
        </xsd:restriction>
      </xsd:simpleType>
    </xsd:element>
    <xsd:element name="Prozessowner" ma:index="9" nillable="true" ma:displayName="Prozessowner" ma:format="Dropdown" ma:internalName="Prozessowner">
      <xsd:simpleType>
        <xsd:restriction base="dms:Choice">
          <xsd:enumeration value="Delegierter des Vorstandes"/>
          <xsd:enumeration value="Geschäftsführer"/>
          <xsd:enumeration value="Ausbildungsleiter"/>
          <xsd:enumeration value="Kursleiter"/>
        </xsd:restriction>
      </xsd:simpleType>
    </xsd:element>
    <xsd:element name="Dokumenttyp" ma:index="10" nillable="true" ma:displayName="Dokumenttyp" ma:format="Dropdown" ma:internalName="Dokumenttyp">
      <xsd:simpleType>
        <xsd:restriction base="dms:Choice">
          <xsd:enumeration value="1 Prozess"/>
          <xsd:enumeration value="2 Formular"/>
          <xsd:enumeration value="3 Richtlinien"/>
          <xsd:enumeration value="4 Checklisten"/>
          <xsd:enumeration value="5 Bedienungsanleitung"/>
        </xsd:restriction>
      </xsd:simpleType>
    </xsd:element>
    <xsd:element name="Archiv" ma:index="11" nillable="true" ma:displayName="Archiv" ma:default="0" ma:internalName="Archiv">
      <xsd:simpleType>
        <xsd:restriction base="dms:Boolean"/>
      </xsd:simpleType>
    </xsd:element>
    <xsd:element name="Dok_x002d_Version" ma:index="12" nillable="true" ma:displayName="Dok-Version" ma:internalName="Dok_x002d_Vers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zessowner xmlns="d62c4bd8-1a51-49ca-9c6c-6ea33b0e1cd0">Geschäftsführer</Prozessowner>
    <Dok_x002d_Version xmlns="d62c4bd8-1a51-49ca-9c6c-6ea33b0e1cd0" xsi:nil="true"/>
    <Dokumenttyp xmlns="d62c4bd8-1a51-49ca-9c6c-6ea33b0e1cd0">5 Bedienungsanleitung</Dokumenttyp>
    <Hauptprozess xmlns="d62c4bd8-1a51-49ca-9c6c-6ea33b0e1cd0">D5 EDV</Hauptprozess>
    <Archiv xmlns="d62c4bd8-1a51-49ca-9c6c-6ea33b0e1cd0">false</Archiv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EEF0F600-2168-4EB7-8A7D-B20D975052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71D1C6-370C-4175-BD19-9ED7916BCE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2c4bd8-1a51-49ca-9c6c-6ea33b0e1cd0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0ED0A1-A40C-4EEC-AAD4-9818F9CB93AD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microsoft.com/sharepoint/v4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d62c4bd8-1a51-49ca-9c6c-6ea33b0e1cd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PresentationFormat>Benutzerdefiniert</PresentationFormat>
  <Paragraphs>173</Paragraphs>
  <Slides>34</Slides>
  <Notes>21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34</vt:i4>
      </vt:variant>
    </vt:vector>
  </HeadingPairs>
  <TitlesOfParts>
    <vt:vector size="36" baseType="lpstr">
      <vt:lpstr>Office Theme</vt:lpstr>
      <vt:lpstr>Benutzerdefiniertes Design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SEPHIR-Schulung Berufsbildner</dc:title>
  <dc:creator>Hanspeter Selb</dc:creator>
  <cp:lastModifiedBy>Thomas Dürrenmatt</cp:lastModifiedBy>
  <cp:revision>191</cp:revision>
  <cp:lastPrinted>2017-06-27T12:22:15Z</cp:lastPrinted>
  <dcterms:created xsi:type="dcterms:W3CDTF">2014-05-06T12:49:31Z</dcterms:created>
  <dcterms:modified xsi:type="dcterms:W3CDTF">2018-06-06T13:49:18Z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0x01010008873AEE2553F84FA0E47DCAAD94CF4E</vt:lpwstr>
  </property>
</Properties>
</file>