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45"/>
  </p:notesMasterIdLst>
  <p:handoutMasterIdLst>
    <p:handoutMasterId r:id="rId46"/>
  </p:handoutMasterIdLst>
  <p:sldIdLst>
    <p:sldId id="258" r:id="rId6"/>
    <p:sldId id="302" r:id="rId7"/>
    <p:sldId id="275" r:id="rId8"/>
    <p:sldId id="301" r:id="rId9"/>
    <p:sldId id="362" r:id="rId10"/>
    <p:sldId id="286" r:id="rId11"/>
    <p:sldId id="280" r:id="rId12"/>
    <p:sldId id="354" r:id="rId13"/>
    <p:sldId id="361" r:id="rId14"/>
    <p:sldId id="356" r:id="rId15"/>
    <p:sldId id="357" r:id="rId16"/>
    <p:sldId id="363" r:id="rId17"/>
    <p:sldId id="358" r:id="rId18"/>
    <p:sldId id="359" r:id="rId19"/>
    <p:sldId id="279" r:id="rId20"/>
    <p:sldId id="355" r:id="rId21"/>
    <p:sldId id="329" r:id="rId22"/>
    <p:sldId id="330" r:id="rId23"/>
    <p:sldId id="345" r:id="rId24"/>
    <p:sldId id="334" r:id="rId25"/>
    <p:sldId id="331" r:id="rId26"/>
    <p:sldId id="332" r:id="rId27"/>
    <p:sldId id="353" r:id="rId28"/>
    <p:sldId id="335" r:id="rId29"/>
    <p:sldId id="333" r:id="rId30"/>
    <p:sldId id="344" r:id="rId31"/>
    <p:sldId id="336" r:id="rId32"/>
    <p:sldId id="304" r:id="rId33"/>
    <p:sldId id="263" r:id="rId34"/>
    <p:sldId id="294" r:id="rId35"/>
    <p:sldId id="322" r:id="rId36"/>
    <p:sldId id="321" r:id="rId37"/>
    <p:sldId id="319" r:id="rId38"/>
    <p:sldId id="291" r:id="rId39"/>
    <p:sldId id="320" r:id="rId40"/>
    <p:sldId id="284" r:id="rId41"/>
    <p:sldId id="343" r:id="rId42"/>
    <p:sldId id="328" r:id="rId43"/>
    <p:sldId id="364" r:id="rId44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a Odermatt" initials="CO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144" autoAdjust="0"/>
    <p:restoredTop sz="94680" autoAdjust="0"/>
  </p:normalViewPr>
  <p:slideViewPr>
    <p:cSldViewPr snapToGrid="0">
      <p:cViewPr>
        <p:scale>
          <a:sx n="70" d="100"/>
          <a:sy n="70" d="100"/>
        </p:scale>
        <p:origin x="-1013" y="-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6-23T10:43:52.391" idx="1">
    <p:pos x="10" y="10"/>
    <p:text>Macht dies auch Sinn, wenn nur ÜK-Tool genutzt wird?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6-23T10:44:10.503" idx="2">
    <p:pos x="10" y="10"/>
    <p:text>Idem Folie 8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7A4A1-5960-44E3-A7DB-C3F0C3223BA1}" type="doc">
      <dgm:prSet loTypeId="urn:microsoft.com/office/officeart/2005/8/layout/radial6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de-CH"/>
        </a:p>
      </dgm:t>
    </dgm:pt>
    <dgm:pt modelId="{839C54E6-A8C6-41C1-96AA-A793D7251761}">
      <dgm:prSet phldrT="[Text]"/>
      <dgm:spPr/>
      <dgm:t>
        <a:bodyPr/>
        <a:lstStyle/>
        <a:p>
          <a:r>
            <a:rPr lang="de-CH" dirty="0"/>
            <a:t>Lernender</a:t>
          </a:r>
        </a:p>
      </dgm:t>
    </dgm:pt>
    <dgm:pt modelId="{3869BE22-B0D5-43C2-8A6C-A8D4B7B94925}" type="parTrans" cxnId="{A26846A9-6151-4864-AFF6-EB482D1A9508}">
      <dgm:prSet/>
      <dgm:spPr/>
      <dgm:t>
        <a:bodyPr/>
        <a:lstStyle/>
        <a:p>
          <a:endParaRPr lang="de-CH"/>
        </a:p>
      </dgm:t>
    </dgm:pt>
    <dgm:pt modelId="{3DF76821-7906-48F3-BC8C-55FD56ECDFE8}" type="sibTrans" cxnId="{A26846A9-6151-4864-AFF6-EB482D1A9508}">
      <dgm:prSet/>
      <dgm:spPr/>
      <dgm:t>
        <a:bodyPr/>
        <a:lstStyle/>
        <a:p>
          <a:endParaRPr lang="de-CH"/>
        </a:p>
      </dgm:t>
    </dgm:pt>
    <dgm:pt modelId="{A503E10A-7582-474C-86F8-FB91790F84C6}">
      <dgm:prSet phldrT="[Text]"/>
      <dgm:spPr/>
      <dgm:t>
        <a:bodyPr/>
        <a:lstStyle/>
        <a:p>
          <a:r>
            <a:rPr lang="de-CH" dirty="0"/>
            <a:t>Berufsfach-</a:t>
          </a:r>
        </a:p>
        <a:p>
          <a:r>
            <a:rPr lang="de-CH" dirty="0"/>
            <a:t>schule</a:t>
          </a:r>
        </a:p>
      </dgm:t>
    </dgm:pt>
    <dgm:pt modelId="{9C1F53EF-5F18-494C-97A8-09021E03DC8A}" type="parTrans" cxnId="{19947193-2AB5-41ED-9195-54ABDE508398}">
      <dgm:prSet/>
      <dgm:spPr/>
      <dgm:t>
        <a:bodyPr/>
        <a:lstStyle/>
        <a:p>
          <a:endParaRPr lang="de-CH"/>
        </a:p>
      </dgm:t>
    </dgm:pt>
    <dgm:pt modelId="{8DC6F536-F8F9-4A25-9885-BE37C32523EA}" type="sibTrans" cxnId="{19947193-2AB5-41ED-9195-54ABDE508398}">
      <dgm:prSet/>
      <dgm:spPr/>
      <dgm:t>
        <a:bodyPr/>
        <a:lstStyle/>
        <a:p>
          <a:endParaRPr lang="de-CH"/>
        </a:p>
      </dgm:t>
    </dgm:pt>
    <dgm:pt modelId="{7673086E-06F5-4E70-B5F5-7E07C5D469A7}">
      <dgm:prSet phldrT="[Text]"/>
      <dgm:spPr/>
      <dgm:t>
        <a:bodyPr/>
        <a:lstStyle/>
        <a:p>
          <a:r>
            <a:rPr lang="de-CH" dirty="0"/>
            <a:t>Lehrbetrieb</a:t>
          </a:r>
        </a:p>
      </dgm:t>
    </dgm:pt>
    <dgm:pt modelId="{0A558BFD-249B-4430-83BD-30CD51EC2A4D}" type="parTrans" cxnId="{86904A0A-B5A0-473E-8B25-CBE84EF4C19D}">
      <dgm:prSet/>
      <dgm:spPr/>
      <dgm:t>
        <a:bodyPr/>
        <a:lstStyle/>
        <a:p>
          <a:endParaRPr lang="de-CH"/>
        </a:p>
      </dgm:t>
    </dgm:pt>
    <dgm:pt modelId="{C9D7C644-B9A1-4B32-9505-CAB8C3ECBF77}" type="sibTrans" cxnId="{86904A0A-B5A0-473E-8B25-CBE84EF4C19D}">
      <dgm:prSet/>
      <dgm:spPr/>
      <dgm:t>
        <a:bodyPr/>
        <a:lstStyle/>
        <a:p>
          <a:endParaRPr lang="de-CH"/>
        </a:p>
      </dgm:t>
    </dgm:pt>
    <dgm:pt modelId="{517CA405-C5CD-4622-BEBC-520A24CE78C3}">
      <dgm:prSet phldrT="[Text]"/>
      <dgm:spPr/>
      <dgm:t>
        <a:bodyPr/>
        <a:lstStyle/>
        <a:p>
          <a:r>
            <a:rPr lang="de-CH" dirty="0"/>
            <a:t>ÜK-</a:t>
          </a:r>
          <a:r>
            <a:rPr lang="de-CH" dirty="0" err="1"/>
            <a:t>Zenter</a:t>
          </a:r>
          <a:endParaRPr lang="de-CH" dirty="0"/>
        </a:p>
      </dgm:t>
    </dgm:pt>
    <dgm:pt modelId="{F078369C-D374-42D0-B60D-87F274DAFAD4}" type="parTrans" cxnId="{0AB79EE0-E74B-48A3-9F24-BD8EA6839120}">
      <dgm:prSet/>
      <dgm:spPr/>
      <dgm:t>
        <a:bodyPr/>
        <a:lstStyle/>
        <a:p>
          <a:endParaRPr lang="de-CH"/>
        </a:p>
      </dgm:t>
    </dgm:pt>
    <dgm:pt modelId="{94C40DDB-76B5-4B81-8203-321234F409B3}" type="sibTrans" cxnId="{0AB79EE0-E74B-48A3-9F24-BD8EA6839120}">
      <dgm:prSet/>
      <dgm:spPr/>
      <dgm:t>
        <a:bodyPr/>
        <a:lstStyle/>
        <a:p>
          <a:endParaRPr lang="de-CH"/>
        </a:p>
      </dgm:t>
    </dgm:pt>
    <dgm:pt modelId="{92B9087F-EA67-4FF8-AF61-ECB3AD890344}" type="pres">
      <dgm:prSet presAssocID="{F937A4A1-5960-44E3-A7DB-C3F0C3223BA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58CBF5F5-2676-44B8-B4BF-D2EB2610CDFF}" type="pres">
      <dgm:prSet presAssocID="{839C54E6-A8C6-41C1-96AA-A793D7251761}" presName="centerShape" presStyleLbl="node0" presStyleIdx="0" presStyleCnt="1"/>
      <dgm:spPr/>
      <dgm:t>
        <a:bodyPr/>
        <a:lstStyle/>
        <a:p>
          <a:endParaRPr lang="de-CH"/>
        </a:p>
      </dgm:t>
    </dgm:pt>
    <dgm:pt modelId="{73BBB8DB-3163-4112-9191-29CD20B7B14D}" type="pres">
      <dgm:prSet presAssocID="{A503E10A-7582-474C-86F8-FB91790F84C6}" presName="node" presStyleLbl="node1" presStyleIdx="0" presStyleCnt="3" custRadScaleRad="102151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CBF961E2-59B2-4BF6-B498-E6E55C96E66B}" type="pres">
      <dgm:prSet presAssocID="{A503E10A-7582-474C-86F8-FB91790F84C6}" presName="dummy" presStyleCnt="0"/>
      <dgm:spPr/>
    </dgm:pt>
    <dgm:pt modelId="{5F0EC0CB-20BC-406B-AE0F-6FF7E493318E}" type="pres">
      <dgm:prSet presAssocID="{8DC6F536-F8F9-4A25-9885-BE37C32523EA}" presName="sibTrans" presStyleLbl="sibTrans2D1" presStyleIdx="0" presStyleCnt="3" custLinFactNeighborX="-796" custLinFactNeighborY="-1111"/>
      <dgm:spPr/>
      <dgm:t>
        <a:bodyPr/>
        <a:lstStyle/>
        <a:p>
          <a:endParaRPr lang="de-CH"/>
        </a:p>
      </dgm:t>
    </dgm:pt>
    <dgm:pt modelId="{BD0A3A33-1D1D-4DCF-A314-CF0A4C7F4D93}" type="pres">
      <dgm:prSet presAssocID="{7673086E-06F5-4E70-B5F5-7E07C5D469A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74B63DBC-FFA8-4B4D-A276-146AD0E57DAD}" type="pres">
      <dgm:prSet presAssocID="{7673086E-06F5-4E70-B5F5-7E07C5D469A7}" presName="dummy" presStyleCnt="0"/>
      <dgm:spPr/>
    </dgm:pt>
    <dgm:pt modelId="{B8AB2CB5-72D5-468D-AF99-FCA825518110}" type="pres">
      <dgm:prSet presAssocID="{C9D7C644-B9A1-4B32-9505-CAB8C3ECBF77}" presName="sibTrans" presStyleLbl="sibTrans2D1" presStyleIdx="1" presStyleCnt="3"/>
      <dgm:spPr/>
      <dgm:t>
        <a:bodyPr/>
        <a:lstStyle/>
        <a:p>
          <a:endParaRPr lang="de-CH"/>
        </a:p>
      </dgm:t>
    </dgm:pt>
    <dgm:pt modelId="{2AD03751-F3B2-4EB6-BD1C-9448CD395A0A}" type="pres">
      <dgm:prSet presAssocID="{517CA405-C5CD-4622-BEBC-520A24CE78C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34BFC011-56DD-4EF2-9A6B-DBA2CB37C9A4}" type="pres">
      <dgm:prSet presAssocID="{517CA405-C5CD-4622-BEBC-520A24CE78C3}" presName="dummy" presStyleCnt="0"/>
      <dgm:spPr/>
    </dgm:pt>
    <dgm:pt modelId="{7538857C-D34D-4EF7-95FB-9A7C5F552376}" type="pres">
      <dgm:prSet presAssocID="{94C40DDB-76B5-4B81-8203-321234F409B3}" presName="sibTrans" presStyleLbl="sibTrans2D1" presStyleIdx="2" presStyleCnt="3"/>
      <dgm:spPr/>
      <dgm:t>
        <a:bodyPr/>
        <a:lstStyle/>
        <a:p>
          <a:endParaRPr lang="de-CH"/>
        </a:p>
      </dgm:t>
    </dgm:pt>
  </dgm:ptLst>
  <dgm:cxnLst>
    <dgm:cxn modelId="{52F3D066-5BE1-4F27-8E48-D0AFB31DA99C}" type="presOf" srcId="{7673086E-06F5-4E70-B5F5-7E07C5D469A7}" destId="{BD0A3A33-1D1D-4DCF-A314-CF0A4C7F4D93}" srcOrd="0" destOrd="0" presId="urn:microsoft.com/office/officeart/2005/8/layout/radial6"/>
    <dgm:cxn modelId="{9679FB3B-4A57-4876-9DDB-330AFA4F9CD8}" type="presOf" srcId="{C9D7C644-B9A1-4B32-9505-CAB8C3ECBF77}" destId="{B8AB2CB5-72D5-468D-AF99-FCA825518110}" srcOrd="0" destOrd="0" presId="urn:microsoft.com/office/officeart/2005/8/layout/radial6"/>
    <dgm:cxn modelId="{6209BFA2-762C-413F-9963-1D8265AABEDE}" type="presOf" srcId="{8DC6F536-F8F9-4A25-9885-BE37C32523EA}" destId="{5F0EC0CB-20BC-406B-AE0F-6FF7E493318E}" srcOrd="0" destOrd="0" presId="urn:microsoft.com/office/officeart/2005/8/layout/radial6"/>
    <dgm:cxn modelId="{93135F4F-A055-4CAD-84E3-F4E8C98566CC}" type="presOf" srcId="{94C40DDB-76B5-4B81-8203-321234F409B3}" destId="{7538857C-D34D-4EF7-95FB-9A7C5F552376}" srcOrd="0" destOrd="0" presId="urn:microsoft.com/office/officeart/2005/8/layout/radial6"/>
    <dgm:cxn modelId="{CF3CE9BE-262A-40D4-88F4-B499FD34270B}" type="presOf" srcId="{839C54E6-A8C6-41C1-96AA-A793D7251761}" destId="{58CBF5F5-2676-44B8-B4BF-D2EB2610CDFF}" srcOrd="0" destOrd="0" presId="urn:microsoft.com/office/officeart/2005/8/layout/radial6"/>
    <dgm:cxn modelId="{0AB79EE0-E74B-48A3-9F24-BD8EA6839120}" srcId="{839C54E6-A8C6-41C1-96AA-A793D7251761}" destId="{517CA405-C5CD-4622-BEBC-520A24CE78C3}" srcOrd="2" destOrd="0" parTransId="{F078369C-D374-42D0-B60D-87F274DAFAD4}" sibTransId="{94C40DDB-76B5-4B81-8203-321234F409B3}"/>
    <dgm:cxn modelId="{86904A0A-B5A0-473E-8B25-CBE84EF4C19D}" srcId="{839C54E6-A8C6-41C1-96AA-A793D7251761}" destId="{7673086E-06F5-4E70-B5F5-7E07C5D469A7}" srcOrd="1" destOrd="0" parTransId="{0A558BFD-249B-4430-83BD-30CD51EC2A4D}" sibTransId="{C9D7C644-B9A1-4B32-9505-CAB8C3ECBF77}"/>
    <dgm:cxn modelId="{92450AD7-ABD8-4B9D-8F15-7338025616AF}" type="presOf" srcId="{A503E10A-7582-474C-86F8-FB91790F84C6}" destId="{73BBB8DB-3163-4112-9191-29CD20B7B14D}" srcOrd="0" destOrd="0" presId="urn:microsoft.com/office/officeart/2005/8/layout/radial6"/>
    <dgm:cxn modelId="{0B37C5F2-EA93-453B-9DBE-7B0A08578464}" type="presOf" srcId="{F937A4A1-5960-44E3-A7DB-C3F0C3223BA1}" destId="{92B9087F-EA67-4FF8-AF61-ECB3AD890344}" srcOrd="0" destOrd="0" presId="urn:microsoft.com/office/officeart/2005/8/layout/radial6"/>
    <dgm:cxn modelId="{864FA683-6F54-48CC-912B-2D5256B0CC34}" type="presOf" srcId="{517CA405-C5CD-4622-BEBC-520A24CE78C3}" destId="{2AD03751-F3B2-4EB6-BD1C-9448CD395A0A}" srcOrd="0" destOrd="0" presId="urn:microsoft.com/office/officeart/2005/8/layout/radial6"/>
    <dgm:cxn modelId="{19947193-2AB5-41ED-9195-54ABDE508398}" srcId="{839C54E6-A8C6-41C1-96AA-A793D7251761}" destId="{A503E10A-7582-474C-86F8-FB91790F84C6}" srcOrd="0" destOrd="0" parTransId="{9C1F53EF-5F18-494C-97A8-09021E03DC8A}" sibTransId="{8DC6F536-F8F9-4A25-9885-BE37C32523EA}"/>
    <dgm:cxn modelId="{A26846A9-6151-4864-AFF6-EB482D1A9508}" srcId="{F937A4A1-5960-44E3-A7DB-C3F0C3223BA1}" destId="{839C54E6-A8C6-41C1-96AA-A793D7251761}" srcOrd="0" destOrd="0" parTransId="{3869BE22-B0D5-43C2-8A6C-A8D4B7B94925}" sibTransId="{3DF76821-7906-48F3-BC8C-55FD56ECDFE8}"/>
    <dgm:cxn modelId="{E904AD91-76F5-4373-8D9C-995847846247}" type="presParOf" srcId="{92B9087F-EA67-4FF8-AF61-ECB3AD890344}" destId="{58CBF5F5-2676-44B8-B4BF-D2EB2610CDFF}" srcOrd="0" destOrd="0" presId="urn:microsoft.com/office/officeart/2005/8/layout/radial6"/>
    <dgm:cxn modelId="{2AD57992-1FB1-483B-8B97-1DF38BE3D19C}" type="presParOf" srcId="{92B9087F-EA67-4FF8-AF61-ECB3AD890344}" destId="{73BBB8DB-3163-4112-9191-29CD20B7B14D}" srcOrd="1" destOrd="0" presId="urn:microsoft.com/office/officeart/2005/8/layout/radial6"/>
    <dgm:cxn modelId="{105BCC0B-DDC7-4FBD-9323-540F2BF07A36}" type="presParOf" srcId="{92B9087F-EA67-4FF8-AF61-ECB3AD890344}" destId="{CBF961E2-59B2-4BF6-B498-E6E55C96E66B}" srcOrd="2" destOrd="0" presId="urn:microsoft.com/office/officeart/2005/8/layout/radial6"/>
    <dgm:cxn modelId="{F615107F-417A-42D4-A3BB-C97CCAF2805C}" type="presParOf" srcId="{92B9087F-EA67-4FF8-AF61-ECB3AD890344}" destId="{5F0EC0CB-20BC-406B-AE0F-6FF7E493318E}" srcOrd="3" destOrd="0" presId="urn:microsoft.com/office/officeart/2005/8/layout/radial6"/>
    <dgm:cxn modelId="{2938408D-9E9F-4BAD-9489-E81D35BE2287}" type="presParOf" srcId="{92B9087F-EA67-4FF8-AF61-ECB3AD890344}" destId="{BD0A3A33-1D1D-4DCF-A314-CF0A4C7F4D93}" srcOrd="4" destOrd="0" presId="urn:microsoft.com/office/officeart/2005/8/layout/radial6"/>
    <dgm:cxn modelId="{A2A890D6-6C55-49D0-ACF0-C62714C72707}" type="presParOf" srcId="{92B9087F-EA67-4FF8-AF61-ECB3AD890344}" destId="{74B63DBC-FFA8-4B4D-A276-146AD0E57DAD}" srcOrd="5" destOrd="0" presId="urn:microsoft.com/office/officeart/2005/8/layout/radial6"/>
    <dgm:cxn modelId="{3AB35F33-0B84-4130-8504-235F963F5E4D}" type="presParOf" srcId="{92B9087F-EA67-4FF8-AF61-ECB3AD890344}" destId="{B8AB2CB5-72D5-468D-AF99-FCA825518110}" srcOrd="6" destOrd="0" presId="urn:microsoft.com/office/officeart/2005/8/layout/radial6"/>
    <dgm:cxn modelId="{A8E66FC4-514D-48E0-9125-FC3148836697}" type="presParOf" srcId="{92B9087F-EA67-4FF8-AF61-ECB3AD890344}" destId="{2AD03751-F3B2-4EB6-BD1C-9448CD395A0A}" srcOrd="7" destOrd="0" presId="urn:microsoft.com/office/officeart/2005/8/layout/radial6"/>
    <dgm:cxn modelId="{2C73F781-C5ED-44EC-871C-8A263B63C0B6}" type="presParOf" srcId="{92B9087F-EA67-4FF8-AF61-ECB3AD890344}" destId="{34BFC011-56DD-4EF2-9A6B-DBA2CB37C9A4}" srcOrd="8" destOrd="0" presId="urn:microsoft.com/office/officeart/2005/8/layout/radial6"/>
    <dgm:cxn modelId="{5078FD38-CC16-4FF0-9EF1-FB20674E2212}" type="presParOf" srcId="{92B9087F-EA67-4FF8-AF61-ECB3AD890344}" destId="{7538857C-D34D-4EF7-95FB-9A7C5F55237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8857C-D34D-4EF7-95FB-9A7C5F552376}">
      <dsp:nvSpPr>
        <dsp:cNvPr id="0" name=""/>
        <dsp:cNvSpPr/>
      </dsp:nvSpPr>
      <dsp:spPr>
        <a:xfrm>
          <a:off x="1514759" y="520403"/>
          <a:ext cx="3480957" cy="3480957"/>
        </a:xfrm>
        <a:prstGeom prst="blockArc">
          <a:avLst>
            <a:gd name="adj1" fmla="val 8999672"/>
            <a:gd name="adj2" fmla="val 16200164"/>
            <a:gd name="adj3" fmla="val 464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AB2CB5-72D5-468D-AF99-FCA825518110}">
      <dsp:nvSpPr>
        <dsp:cNvPr id="0" name=""/>
        <dsp:cNvSpPr/>
      </dsp:nvSpPr>
      <dsp:spPr>
        <a:xfrm>
          <a:off x="1514840" y="520543"/>
          <a:ext cx="3480957" cy="3480957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0EC0CB-20BC-406B-AE0F-6FF7E493318E}">
      <dsp:nvSpPr>
        <dsp:cNvPr id="0" name=""/>
        <dsp:cNvSpPr/>
      </dsp:nvSpPr>
      <dsp:spPr>
        <a:xfrm>
          <a:off x="1487213" y="481729"/>
          <a:ext cx="3480957" cy="3480957"/>
        </a:xfrm>
        <a:prstGeom prst="blockArc">
          <a:avLst>
            <a:gd name="adj1" fmla="val 16199836"/>
            <a:gd name="adj2" fmla="val 1800328"/>
            <a:gd name="adj3" fmla="val 46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8CBF5F5-2676-44B8-B4BF-D2EB2610CDFF}">
      <dsp:nvSpPr>
        <dsp:cNvPr id="0" name=""/>
        <dsp:cNvSpPr/>
      </dsp:nvSpPr>
      <dsp:spPr>
        <a:xfrm>
          <a:off x="2454205" y="1459908"/>
          <a:ext cx="1602227" cy="160222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000" kern="1200" dirty="0"/>
            <a:t>Lernender</a:t>
          </a:r>
        </a:p>
      </dsp:txBody>
      <dsp:txXfrm>
        <a:off x="2688846" y="1694549"/>
        <a:ext cx="1132945" cy="1132945"/>
      </dsp:txXfrm>
    </dsp:sp>
    <dsp:sp modelId="{73BBB8DB-3163-4112-9191-29CD20B7B14D}">
      <dsp:nvSpPr>
        <dsp:cNvPr id="0" name=""/>
        <dsp:cNvSpPr/>
      </dsp:nvSpPr>
      <dsp:spPr>
        <a:xfrm>
          <a:off x="2694539" y="0"/>
          <a:ext cx="1121559" cy="11215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Berufsfach-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schule</a:t>
          </a:r>
        </a:p>
      </dsp:txBody>
      <dsp:txXfrm>
        <a:off x="2858788" y="164249"/>
        <a:ext cx="793061" cy="793061"/>
      </dsp:txXfrm>
    </dsp:sp>
    <dsp:sp modelId="{BD0A3A33-1D1D-4DCF-A314-CF0A4C7F4D93}">
      <dsp:nvSpPr>
        <dsp:cNvPr id="0" name=""/>
        <dsp:cNvSpPr/>
      </dsp:nvSpPr>
      <dsp:spPr>
        <a:xfrm>
          <a:off x="4166871" y="2550294"/>
          <a:ext cx="1121559" cy="1121559"/>
        </a:xfrm>
        <a:prstGeom prst="ellipse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Lehrbetrieb</a:t>
          </a:r>
        </a:p>
      </dsp:txBody>
      <dsp:txXfrm>
        <a:off x="4331120" y="2714543"/>
        <a:ext cx="793061" cy="793061"/>
      </dsp:txXfrm>
    </dsp:sp>
    <dsp:sp modelId="{2AD03751-F3B2-4EB6-BD1C-9448CD395A0A}">
      <dsp:nvSpPr>
        <dsp:cNvPr id="0" name=""/>
        <dsp:cNvSpPr/>
      </dsp:nvSpPr>
      <dsp:spPr>
        <a:xfrm>
          <a:off x="1222207" y="2550294"/>
          <a:ext cx="1121559" cy="1121559"/>
        </a:xfrm>
        <a:prstGeom prst="ellipse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kern="1200" dirty="0"/>
            <a:t>ÜK-</a:t>
          </a:r>
          <a:r>
            <a:rPr lang="de-CH" sz="1200" kern="1200" dirty="0" err="1"/>
            <a:t>Zenter</a:t>
          </a:r>
          <a:endParaRPr lang="de-CH" sz="1200" kern="1200" dirty="0"/>
        </a:p>
      </dsp:txBody>
      <dsp:txXfrm>
        <a:off x="1386456" y="2714543"/>
        <a:ext cx="793061" cy="793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8DB61107-048B-4795-AAE1-3206BCDF241C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5B069B79-D125-4CF6-9555-5B454734A7E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835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135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F3586C38-E078-45D0-BFC1-FC45A089062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5" tIns="45642" rIns="91285" bIns="45642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</p:spPr>
        <p:txBody>
          <a:bodyPr vert="horz" lIns="91285" tIns="45642" rIns="91285" bIns="45642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8134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B0AFCF83-A9AD-4CC1-98A3-465F28DE4AA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154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9638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651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85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0297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4752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5305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1645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6272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425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5584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51540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94381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60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613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8212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69019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2133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03570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5092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4529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0051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FCF83-A9AD-4CC1-98A3-465F28DE4AA0}" type="slidenum">
              <a:rPr lang="de-CH" smtClean="0"/>
              <a:t>38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8176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460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314450"/>
            <a:ext cx="10515600" cy="5257800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0"/>
          </p:nvPr>
        </p:nvSpPr>
        <p:spPr>
          <a:xfrm>
            <a:off x="838200" y="248228"/>
            <a:ext cx="7583714" cy="626022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cxnSp>
        <p:nvCxnSpPr>
          <p:cNvPr id="15" name="Gerader Verbinder 14"/>
          <p:cNvCxnSpPr/>
          <p:nvPr userDrawn="1"/>
        </p:nvCxnSpPr>
        <p:spPr>
          <a:xfrm>
            <a:off x="838200" y="1094014"/>
            <a:ext cx="10515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260" y="312682"/>
            <a:ext cx="196254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8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820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659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7215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5887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473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7274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40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742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9068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0676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4509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02327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98532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6217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3357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7282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0465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1632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2341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287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2CE9E-E817-4019-B57C-9497CDB3D686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BB58D-57EE-428E-99F1-95762BB803A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8424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10DCD-EB5B-4FBE-A649-137F1E91C8D8}" type="datetimeFigureOut">
              <a:rPr lang="de-CH" smtClean="0"/>
              <a:t>18.06.2018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4DD36-8D11-4B12-B874-BD618AC189A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19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 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CH" dirty="0"/>
          </a:p>
          <a:p>
            <a:endParaRPr lang="de-CH" dirty="0"/>
          </a:p>
          <a:p>
            <a:r>
              <a:rPr lang="de-CH" dirty="0" smtClean="0"/>
              <a:t>Thomas Dürrenmatt</a:t>
            </a:r>
            <a:r>
              <a:rPr lang="de-CH" smtClean="0"/>
              <a:t>, AGVS Sektion </a:t>
            </a:r>
            <a:r>
              <a:rPr lang="de-CH" dirty="0" smtClean="0"/>
              <a:t>Solothurn</a:t>
            </a:r>
            <a:endParaRPr lang="de-CH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612" y="1300820"/>
            <a:ext cx="8463467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1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Webbasierte Softwarelösung (Lernportal)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013735" y="4215865"/>
            <a:ext cx="30775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Grundidee</a:t>
            </a:r>
          </a:p>
        </p:txBody>
      </p:sp>
    </p:spTree>
    <p:extLst>
      <p:ext uri="{BB962C8B-B14F-4D97-AF65-F5344CB8AC3E}">
        <p14:creationId xmlns:p14="http://schemas.microsoft.com/office/powerpoint/2010/main" val="30196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 </a:t>
            </a:r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1156861495"/>
              </p:ext>
            </p:extLst>
          </p:nvPr>
        </p:nvGraphicFramePr>
        <p:xfrm>
          <a:off x="-484909" y="1839281"/>
          <a:ext cx="6510638" cy="4226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5015345" y="2059460"/>
            <a:ext cx="64599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SEPHIR ist eine Lernortübergreifende Softwarelösung in der alle mit der Berufsbildung beauftragten Stellen ihre ausbildungsrelevanten Daten erfassen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Basis: Zentralschweizer Bildungsämter-Konferenz 2005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b="1" dirty="0">
                <a:latin typeface="Arial" panose="020B0604020202020204" pitchFamily="34" charset="0"/>
                <a:cs typeface="Arial" panose="020B0604020202020204" pitchFamily="34" charset="0"/>
              </a:rPr>
              <a:t>Ziel: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Lernende und der Berufsbildner sind stets über den aktuellen Bildungsstand informiert und können dadurch frühzeitig korrigierend einwirken.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(Art. 16 BBG)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0246"/>
            <a:ext cx="1822621" cy="44198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BFFD94E2-E6B5-4248-BA97-221D1285C3AC}"/>
              </a:ext>
            </a:extLst>
          </p:cNvPr>
          <p:cNvSpPr txBox="1"/>
          <p:nvPr/>
        </p:nvSpPr>
        <p:spPr>
          <a:xfrm>
            <a:off x="3547872" y="1316736"/>
            <a:ext cx="313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xmlns="" id="{17E608DA-AFBA-49FF-9367-AB470AE0F22F}"/>
              </a:ext>
            </a:extLst>
          </p:cNvPr>
          <p:cNvCxnSpPr>
            <a:stCxn id="2" idx="1"/>
          </p:cNvCxnSpPr>
          <p:nvPr/>
        </p:nvCxnSpPr>
        <p:spPr>
          <a:xfrm flipH="1">
            <a:off x="2944368" y="1639902"/>
            <a:ext cx="603504" cy="4195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93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Woher kommen die Daten bei Vollversion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057" y="1917163"/>
            <a:ext cx="2371725" cy="19240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1996"/>
            <a:ext cx="1800225" cy="254317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414" y="2529577"/>
            <a:ext cx="2078375" cy="504006"/>
          </a:xfrm>
          <a:prstGeom prst="rect">
            <a:avLst/>
          </a:prstGeom>
        </p:spPr>
      </p:pic>
      <p:sp>
        <p:nvSpPr>
          <p:cNvPr id="9" name="Pfeil nach rechts 8"/>
          <p:cNvSpPr/>
          <p:nvPr/>
        </p:nvSpPr>
        <p:spPr>
          <a:xfrm>
            <a:off x="3023288" y="2069756"/>
            <a:ext cx="1221908" cy="1423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/>
          <p:cNvSpPr txBox="1"/>
          <p:nvPr/>
        </p:nvSpPr>
        <p:spPr>
          <a:xfrm>
            <a:off x="838200" y="4720284"/>
            <a:ext cx="3322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kantonalen Ämter stellen die</a:t>
            </a:r>
          </a:p>
          <a:p>
            <a:r>
              <a:rPr lang="de-CH" dirty="0"/>
              <a:t>Lehrverträge aus und übermitteln die Daten an die Schulen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630058" y="4720284"/>
            <a:ext cx="3574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Schulen ergänzen diese Daten</a:t>
            </a:r>
          </a:p>
          <a:p>
            <a:r>
              <a:rPr lang="de-CH" dirty="0"/>
              <a:t>In ihrer Software </a:t>
            </a:r>
            <a:r>
              <a:rPr lang="de-CH" dirty="0" smtClean="0"/>
              <a:t>mit </a:t>
            </a:r>
            <a:r>
              <a:rPr lang="de-CH" dirty="0"/>
              <a:t>der Klasse und den Lehrpersonen. </a:t>
            </a:r>
          </a:p>
          <a:p>
            <a:r>
              <a:rPr lang="de-CH" dirty="0"/>
              <a:t>Die Schule erfasst </a:t>
            </a:r>
            <a:r>
              <a:rPr lang="de-CH" dirty="0" smtClean="0"/>
              <a:t>die </a:t>
            </a:r>
            <a:r>
              <a:rPr lang="de-CH" dirty="0" smtClean="0"/>
              <a:t>Absenzen und die </a:t>
            </a:r>
            <a:r>
              <a:rPr lang="de-CH" dirty="0"/>
              <a:t>Noten auf SEPHIR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8349441" y="4720284"/>
            <a:ext cx="2984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Schule übermittelt die </a:t>
            </a:r>
          </a:p>
          <a:p>
            <a:r>
              <a:rPr lang="de-CH" dirty="0"/>
              <a:t>relevanten Daten an SEPHIR</a:t>
            </a:r>
          </a:p>
          <a:p>
            <a:r>
              <a:rPr lang="de-CH" dirty="0">
                <a:highlight>
                  <a:srgbClr val="FFFF00"/>
                </a:highlight>
              </a:rPr>
              <a:t>Noch nicht implementiert</a:t>
            </a:r>
          </a:p>
        </p:txBody>
      </p:sp>
      <p:sp>
        <p:nvSpPr>
          <p:cNvPr id="14" name="Pfeil nach rechts 13"/>
          <p:cNvSpPr/>
          <p:nvPr/>
        </p:nvSpPr>
        <p:spPr>
          <a:xfrm>
            <a:off x="7302845" y="2069756"/>
            <a:ext cx="1221908" cy="1423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xmlns="" id="{606394CE-DBF1-4177-A63B-DC8470427AF9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3023288" y="1619248"/>
            <a:ext cx="1772343" cy="3244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xmlns="" id="{7FD76F64-2532-4176-A3AC-570A91AD6132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6859858" y="1619248"/>
            <a:ext cx="2102920" cy="4281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32007CDF-BB2F-439A-BB3E-CE859063F038}"/>
              </a:ext>
            </a:extLst>
          </p:cNvPr>
          <p:cNvSpPr txBox="1"/>
          <p:nvPr/>
        </p:nvSpPr>
        <p:spPr>
          <a:xfrm>
            <a:off x="8962778" y="3301001"/>
            <a:ext cx="206422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Die Datensätze werden durch den AGVS gepflegt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390B552A-2B92-44B5-ABC0-0B7A1F92D102}"/>
              </a:ext>
            </a:extLst>
          </p:cNvPr>
          <p:cNvSpPr txBox="1"/>
          <p:nvPr/>
        </p:nvSpPr>
        <p:spPr>
          <a:xfrm>
            <a:off x="4795631" y="1142202"/>
            <a:ext cx="2064227" cy="9540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</p:spTree>
    <p:extLst>
      <p:ext uri="{BB962C8B-B14F-4D97-AF65-F5344CB8AC3E}">
        <p14:creationId xmlns:p14="http://schemas.microsoft.com/office/powerpoint/2010/main" val="3356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9A45B780-9320-44B5-9CDC-29F4AEAA7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5352" y="2020824"/>
            <a:ext cx="5154168" cy="36004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dirty="0"/>
              <a:t>Vorteile</a:t>
            </a:r>
          </a:p>
          <a:p>
            <a:r>
              <a:rPr lang="de-CH" dirty="0"/>
              <a:t>Kommunikation unter den Ausbildungsverantwortlichen papierlos und zeitnah.</a:t>
            </a:r>
          </a:p>
          <a:p>
            <a:r>
              <a:rPr lang="de-CH" dirty="0"/>
              <a:t>Alle relevanten Informationen sind an einem Ort zugänglich:</a:t>
            </a:r>
          </a:p>
          <a:p>
            <a:pPr lvl="1"/>
            <a:r>
              <a:rPr lang="de-CH" dirty="0"/>
              <a:t>üK Bewertungen</a:t>
            </a:r>
          </a:p>
          <a:p>
            <a:pPr lvl="1"/>
            <a:r>
              <a:rPr lang="de-CH" dirty="0"/>
              <a:t>Absenzen</a:t>
            </a:r>
          </a:p>
          <a:p>
            <a:pPr lvl="1"/>
            <a:r>
              <a:rPr lang="de-CH" dirty="0"/>
              <a:t>Ausbildungskontrolle (Bildungsplan)</a:t>
            </a:r>
          </a:p>
          <a:p>
            <a:pPr lvl="1"/>
            <a:r>
              <a:rPr lang="de-CH" dirty="0"/>
              <a:t>Bildungsbericht</a:t>
            </a:r>
          </a:p>
          <a:p>
            <a:pPr lvl="1"/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2495C8A-28CA-475F-8015-17919BCDDC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Webbasierte Softwarelösung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4671EAE0-9AC7-420D-AECA-73201748F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20824"/>
            <a:ext cx="5249111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7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Der Weg zu SEPHIR</a:t>
            </a:r>
          </a:p>
        </p:txBody>
      </p:sp>
      <p:pic>
        <p:nvPicPr>
          <p:cNvPr id="11" name="Grafik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147116" y="1154255"/>
            <a:ext cx="5654900" cy="271326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02016" y="1495222"/>
            <a:ext cx="493446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Um Fehler beim Einstieg in SEPHIR zu vermeiden empfehlen wir den Zugang über die Homepage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www.agvs-so.ch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/>
          <p:cNvPicPr/>
          <p:nvPr/>
        </p:nvPicPr>
        <p:blipFill>
          <a:blip r:embed="rId4"/>
          <a:stretch>
            <a:fillRect/>
          </a:stretch>
        </p:blipFill>
        <p:spPr>
          <a:xfrm>
            <a:off x="6193530" y="3149601"/>
            <a:ext cx="5542950" cy="2241266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xmlns="" id="{2A4D5DD5-7BF8-4515-ADEF-C11A8EC11916}"/>
              </a:ext>
            </a:extLst>
          </p:cNvPr>
          <p:cNvCxnSpPr>
            <a:stCxn id="12" idx="1"/>
          </p:cNvCxnSpPr>
          <p:nvPr/>
        </p:nvCxnSpPr>
        <p:spPr>
          <a:xfrm>
            <a:off x="6193530" y="4270234"/>
            <a:ext cx="793221" cy="16554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/>
          <p:nvPr/>
        </p:nvPicPr>
        <p:blipFill>
          <a:blip r:embed="rId5"/>
          <a:stretch>
            <a:fillRect/>
          </a:stretch>
        </p:blipFill>
        <p:spPr>
          <a:xfrm>
            <a:off x="1147117" y="4649058"/>
            <a:ext cx="4912490" cy="16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5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Portale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17897"/>
            <a:ext cx="5897021" cy="43319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6959065" y="1484946"/>
            <a:ext cx="45258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Auf dem  «Lehrbetriebs-Portal» findet der Berufsbilder alle für ihn relevanten Informationen jedes einzelnen Lernenden: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Absenzen ÜK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Details zum Bildungsbericht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Informationen des </a:t>
            </a:r>
            <a:r>
              <a:rPr lang="de-CH" sz="2000" dirty="0" err="1">
                <a:latin typeface="Arial" panose="020B0604020202020204" pitchFamily="34" charset="0"/>
                <a:cs typeface="Arial" panose="020B0604020202020204" pitchFamily="34" charset="0"/>
              </a:rPr>
              <a:t>üK-Zenters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Das «Lernenden-Portal»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hat diese 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Informationen auch, jedoch in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der Rolle des Lernenden.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7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Profileinstellungen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554506" y="1503969"/>
            <a:ext cx="38710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Start/Profileinstellungen können Sie ihre persönlichen Daten pflegen.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Telefonnummern, </a:t>
            </a:r>
          </a:p>
          <a:p>
            <a:pPr lvl="2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Freigabe werden diese für in der Ausbildung involvierten Personen ersichtlich</a:t>
            </a:r>
          </a:p>
          <a:p>
            <a:pPr lvl="1"/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Passwortänderung</a:t>
            </a:r>
          </a:p>
          <a:p>
            <a:pPr lvl="2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möglich, wenn altes PW bekannt.</a:t>
            </a:r>
          </a:p>
          <a:p>
            <a:pPr lvl="2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Haben Sie das Passwort vergessen wenden Sie sich an die Administratoren (</a:t>
            </a:r>
            <a:r>
              <a:rPr lang="de-CH" sz="14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sind im </a:t>
            </a:r>
            <a:r>
              <a:rPr lang="de-CH" sz="1400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Sephir</a:t>
            </a:r>
            <a:r>
              <a:rPr lang="de-CH" sz="14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Mail-</a:t>
            </a:r>
            <a:r>
              <a:rPr lang="de-CH" sz="1400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Accont</a:t>
            </a:r>
            <a:r>
              <a:rPr lang="de-CH" sz="1400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aufgeführt.</a:t>
            </a:r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09" y="1699904"/>
            <a:ext cx="5904000" cy="3849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153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Info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567924" y="1774038"/>
            <a:ext cx="3871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«Info» finden Sie Informationen aus der Sektion oder vom Verband, welche die Ausbildung betreffen.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03" y="1819866"/>
            <a:ext cx="6488142" cy="338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Fachkräfte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29" y="1774038"/>
            <a:ext cx="5847879" cy="259578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567924" y="1774038"/>
            <a:ext cx="38710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Fachkräfte/Praxisbildner sind Mitarbeiter die in die Berufsbildung involviert sind.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dem Anlegen von Fachkräften, können Sie Aufgaben für die Berufsbildung einer weiteren Person im Betrieb zuteilen, somit wird gewährleistet, dass bei Abwesenheit eine weitere Person die Informationen erhält.</a:t>
            </a:r>
          </a:p>
        </p:txBody>
      </p:sp>
    </p:spTree>
    <p:extLst>
      <p:ext uri="{BB962C8B-B14F-4D97-AF65-F5344CB8AC3E}">
        <p14:creationId xmlns:p14="http://schemas.microsoft.com/office/powerpoint/2010/main" val="8986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Fachkräfte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567924" y="1774038"/>
            <a:ext cx="387106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Legen Sie eine Fachkraft an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CH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de-CH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Symbol rechts oben</a:t>
            </a:r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de-CH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neu  </a:t>
            </a:r>
          </a:p>
          <a:p>
            <a:pPr lvl="1"/>
            <a:endParaRPr lang="de-CH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Verwenden Sie nicht Ihre eigene Mailadresse 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Vergessen Sie nicht der Fachkraft ein Passwort zu setzen.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54" y="1838607"/>
            <a:ext cx="5889694" cy="2760963"/>
          </a:xfrm>
          <a:prstGeom prst="rect">
            <a:avLst/>
          </a:prstGeom>
        </p:spPr>
      </p:pic>
      <p:pic>
        <p:nvPicPr>
          <p:cNvPr id="1026" name="Picture 2" descr="C:\Users\TDU\Desktop\ad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306" y="2244731"/>
            <a:ext cx="432646" cy="45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08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Fachkräfte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567924" y="1774038"/>
            <a:ext cx="3871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Passwort für Fachkraft setzen.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Vergessen Sie nicht der Fachkraft ein Passwort zu setzen.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877DCCA7-0FC8-4B83-819A-880A37D14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29" y="1774038"/>
            <a:ext cx="5847879" cy="2595783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xmlns="" id="{B4777F9D-4A3D-4D34-8E6F-07483C4EB61D}"/>
              </a:ext>
            </a:extLst>
          </p:cNvPr>
          <p:cNvCxnSpPr/>
          <p:nvPr/>
        </p:nvCxnSpPr>
        <p:spPr>
          <a:xfrm flipH="1">
            <a:off x="6355994" y="2523289"/>
            <a:ext cx="1682496" cy="5486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22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Fachkräfte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567924" y="1774038"/>
            <a:ext cx="40449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Lernende der Fachkraft zuweisen:</a:t>
            </a:r>
          </a:p>
          <a:p>
            <a:pPr lvl="1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Wahlen Sie mit </a:t>
            </a:r>
            <a:r>
              <a:rPr lang="de-CH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neuen Zugriff Lernender hinzufügen</a:t>
            </a:r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entsprechenden Lernenden aus und Speichern diesen.</a:t>
            </a:r>
          </a:p>
          <a:p>
            <a:pPr lvl="1"/>
            <a:r>
              <a:rPr lang="de-CH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Danach können die Zugriffsrechte zugewiesen werden.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Adressen der involvierten Personen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Bildungsplan (Ausbildungskontrolle)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Bildungsbericht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Semesterbericht abschliessen und freigeben (falls dies zugewiesen wird, kann der Semesterabschluss durch die Fachkraft erfolgen, bei Nichtzuweisung liegt die Freigabe beim hauptverantwortlichen Berufsbildner)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der Berufsbildung </a:t>
            </a: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Übersicht der Semesterberichte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üK  Zugriff auf Zeugnisse/Absenzen aus den überbetrieblichen Kursen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Noten/Absenzen  nicht implementiert (Schule)</a:t>
            </a:r>
            <a:endParaRPr lang="de-CH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00" y="1711439"/>
            <a:ext cx="6461631" cy="3729012"/>
          </a:xfrm>
          <a:prstGeom prst="rect">
            <a:avLst/>
          </a:prstGeom>
        </p:spPr>
      </p:pic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xmlns="" id="{2A4D5DD5-7BF8-4515-ADEF-C11A8EC11916}"/>
              </a:ext>
            </a:extLst>
          </p:cNvPr>
          <p:cNvCxnSpPr/>
          <p:nvPr/>
        </p:nvCxnSpPr>
        <p:spPr>
          <a:xfrm flipV="1">
            <a:off x="2617817" y="5466147"/>
            <a:ext cx="793221" cy="4981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75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 txBox="1">
            <a:spLocks/>
          </p:cNvSpPr>
          <p:nvPr/>
        </p:nvSpPr>
        <p:spPr>
          <a:xfrm>
            <a:off x="990600" y="400628"/>
            <a:ext cx="7583714" cy="626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Mailbox</a:t>
            </a:r>
          </a:p>
        </p:txBody>
      </p:sp>
      <p:pic>
        <p:nvPicPr>
          <p:cNvPr id="5" name="Grafik 4"/>
          <p:cNvPicPr/>
          <p:nvPr/>
        </p:nvPicPr>
        <p:blipFill>
          <a:blip r:embed="rId2"/>
          <a:stretch>
            <a:fillRect/>
          </a:stretch>
        </p:blipFill>
        <p:spPr>
          <a:xfrm>
            <a:off x="813180" y="1385543"/>
            <a:ext cx="7634784" cy="453186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567924" y="2865859"/>
            <a:ext cx="38710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SEPHIR 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hat eine 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Mail-Box</a:t>
            </a: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 sind die Administratoren bereits </a:t>
            </a:r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gespeichert.</a:t>
            </a:r>
          </a:p>
          <a:p>
            <a:pPr lvl="1"/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Wählen </a:t>
            </a:r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 </a:t>
            </a:r>
            <a:r>
              <a:rPr lang="de-CH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 </a:t>
            </a:r>
            <a:r>
              <a:rPr lang="de-CH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Nachricht</a:t>
            </a:r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de-CH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</a:t>
            </a:r>
            <a:r>
              <a:rPr lang="de-CH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 an sind die Ansprechpartner nach Rollen aufgeführt.</a:t>
            </a:r>
          </a:p>
        </p:txBody>
      </p:sp>
    </p:spTree>
    <p:extLst>
      <p:ext uri="{BB962C8B-B14F-4D97-AF65-F5344CB8AC3E}">
        <p14:creationId xmlns:p14="http://schemas.microsoft.com/office/powerpoint/2010/main" val="153147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Profileinstellungen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627658" y="1631985"/>
            <a:ext cx="38710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Start/Benachrichtigung kann man einstellen bei welchen schulischen Abweichungen SEPHIR eine Benachrichtigung erstellen soll.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Wählen Sie dazu «Neue Regel»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19" y="1693094"/>
            <a:ext cx="5904000" cy="384663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390B552A-2B92-44B5-ABC0-0B7A1F92D102}"/>
              </a:ext>
            </a:extLst>
          </p:cNvPr>
          <p:cNvSpPr txBox="1"/>
          <p:nvPr/>
        </p:nvSpPr>
        <p:spPr>
          <a:xfrm>
            <a:off x="5361107" y="4273731"/>
            <a:ext cx="2064227" cy="9540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</p:spTree>
    <p:extLst>
      <p:ext uri="{BB962C8B-B14F-4D97-AF65-F5344CB8AC3E}">
        <p14:creationId xmlns:p14="http://schemas.microsoft.com/office/powerpoint/2010/main" val="34666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Profileinstellungen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627658" y="1631985"/>
            <a:ext cx="38710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so erstellten Meldungen können Absenzen oder Noten  der Berufsschule betreffen.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00170"/>
            <a:ext cx="5904000" cy="3833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390B552A-2B92-44B5-ABC0-0B7A1F92D102}"/>
              </a:ext>
            </a:extLst>
          </p:cNvPr>
          <p:cNvSpPr txBox="1"/>
          <p:nvPr/>
        </p:nvSpPr>
        <p:spPr>
          <a:xfrm>
            <a:off x="5710086" y="4595465"/>
            <a:ext cx="2064227" cy="9540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</p:spTree>
    <p:extLst>
      <p:ext uri="{BB962C8B-B14F-4D97-AF65-F5344CB8AC3E}">
        <p14:creationId xmlns:p14="http://schemas.microsoft.com/office/powerpoint/2010/main" val="25401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862205" y="4184697"/>
            <a:ext cx="3119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Ük</a:t>
            </a:r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 - Kurse</a:t>
            </a:r>
          </a:p>
        </p:txBody>
      </p:sp>
    </p:spTree>
    <p:extLst>
      <p:ext uri="{BB962C8B-B14F-4D97-AF65-F5344CB8AC3E}">
        <p14:creationId xmlns:p14="http://schemas.microsoft.com/office/powerpoint/2010/main" val="7335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619" y="2075847"/>
            <a:ext cx="6378295" cy="4212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Lernender und Berufsbilder werden per Email auf eine neue Ausschreibung hingewiesen.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F9F1E966-9F13-4F6B-B9CC-BE9151B11F5E}"/>
              </a:ext>
            </a:extLst>
          </p:cNvPr>
          <p:cNvSpPr txBox="1"/>
          <p:nvPr/>
        </p:nvSpPr>
        <p:spPr>
          <a:xfrm>
            <a:off x="9189720" y="2194560"/>
            <a:ext cx="2002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Der Link führt Sie direkt zum Anmeldeportal</a:t>
            </a:r>
          </a:p>
        </p:txBody>
      </p:sp>
    </p:spTree>
    <p:extLst>
      <p:ext uri="{BB962C8B-B14F-4D97-AF65-F5344CB8AC3E}">
        <p14:creationId xmlns:p14="http://schemas.microsoft.com/office/powerpoint/2010/main" val="345475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918" y="2690888"/>
            <a:ext cx="8174476" cy="3072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Um die neue Ausschreibung sehen zu können, muss man sich im SEPHIR anmelden.</a:t>
            </a:r>
          </a:p>
        </p:txBody>
      </p:sp>
    </p:spTree>
    <p:extLst>
      <p:ext uri="{BB962C8B-B14F-4D97-AF65-F5344CB8AC3E}">
        <p14:creationId xmlns:p14="http://schemas.microsoft.com/office/powerpoint/2010/main" val="175603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134" y="1985268"/>
            <a:ext cx="9212864" cy="39966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neue Ausschreibung wird «rot» gekennzeichnet. Klicken Sie diese an. 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xmlns="" id="{2A4D5DD5-7BF8-4515-ADEF-C11A8EC11916}"/>
              </a:ext>
            </a:extLst>
          </p:cNvPr>
          <p:cNvCxnSpPr/>
          <p:nvPr/>
        </p:nvCxnSpPr>
        <p:spPr>
          <a:xfrm flipH="1" flipV="1">
            <a:off x="5109732" y="3319161"/>
            <a:ext cx="751530" cy="3603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47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615" y="2246812"/>
            <a:ext cx="8521674" cy="4005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60476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Bestätigen Sie, dass Sie die Ausschreibung gelesen haben.</a:t>
            </a:r>
          </a:p>
        </p:txBody>
      </p:sp>
    </p:spTree>
    <p:extLst>
      <p:ext uri="{BB962C8B-B14F-4D97-AF65-F5344CB8AC3E}">
        <p14:creationId xmlns:p14="http://schemas.microsoft.com/office/powerpoint/2010/main" val="79374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57468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Nun können Sie die Ausschreibung öffnen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547" y="2844601"/>
            <a:ext cx="8496694" cy="3229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75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Aufgebot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Auf der Ausschreibung finden Sie alle relevanten Informationen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747" y="2093270"/>
            <a:ext cx="8645538" cy="452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905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402" y="2458995"/>
            <a:ext cx="7644069" cy="3122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Nach dem Kurs erhalten Sie die Kursbewertung, auch diese muss zuerst bestätigt werden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xmlns="" id="{2A4D5DD5-7BF8-4515-ADEF-C11A8EC11916}"/>
              </a:ext>
            </a:extLst>
          </p:cNvPr>
          <p:cNvCxnSpPr/>
          <p:nvPr/>
        </p:nvCxnSpPr>
        <p:spPr>
          <a:xfrm flipV="1">
            <a:off x="5322627" y="3869360"/>
            <a:ext cx="435826" cy="3477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ÜK-Bewertungen sind aufgeteilt in eine Kursbewertung und einen Qualifikationsbericht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14" y="2370933"/>
            <a:ext cx="7351109" cy="33007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908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36" y="1344509"/>
            <a:ext cx="5760000" cy="43710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597" y="2063522"/>
            <a:ext cx="5760000" cy="4300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feld 5"/>
          <p:cNvSpPr txBox="1"/>
          <p:nvPr/>
        </p:nvSpPr>
        <p:spPr>
          <a:xfrm>
            <a:off x="6746789" y="1239320"/>
            <a:ext cx="4499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Die Bewertungen werden ausgedruckt und gleichzeitig im SEPHIR archiviert.</a:t>
            </a:r>
          </a:p>
        </p:txBody>
      </p:sp>
    </p:spTree>
    <p:extLst>
      <p:ext uri="{BB962C8B-B14F-4D97-AF65-F5344CB8AC3E}">
        <p14:creationId xmlns:p14="http://schemas.microsoft.com/office/powerpoint/2010/main" val="303012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Kursbewertungen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39" y="3287763"/>
            <a:ext cx="7367710" cy="2757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38200" y="1380443"/>
            <a:ext cx="1064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Unter «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» finden Sie zusätzliche Dokumente wie z.B. Arztzeugnisse.</a:t>
            </a:r>
          </a:p>
        </p:txBody>
      </p:sp>
    </p:spTree>
    <p:extLst>
      <p:ext uri="{BB962C8B-B14F-4D97-AF65-F5344CB8AC3E}">
        <p14:creationId xmlns:p14="http://schemas.microsoft.com/office/powerpoint/2010/main" val="89864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96942" y="4254366"/>
            <a:ext cx="49303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Bildungsberichte</a:t>
            </a:r>
          </a:p>
        </p:txBody>
      </p:sp>
    </p:spTree>
    <p:extLst>
      <p:ext uri="{BB962C8B-B14F-4D97-AF65-F5344CB8AC3E}">
        <p14:creationId xmlns:p14="http://schemas.microsoft.com/office/powerpoint/2010/main" val="106015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</a:t>
            </a:r>
          </a:p>
        </p:txBody>
      </p:sp>
      <p:sp>
        <p:nvSpPr>
          <p:cNvPr id="19" name="Flussdiagramm: Prozess 18"/>
          <p:cNvSpPr/>
          <p:nvPr/>
        </p:nvSpPr>
        <p:spPr>
          <a:xfrm>
            <a:off x="2173513" y="1780672"/>
            <a:ext cx="1449581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Bildungs-</a:t>
            </a:r>
          </a:p>
          <a:p>
            <a:pPr algn="ctr"/>
            <a:r>
              <a:rPr lang="de-CH" dirty="0"/>
              <a:t>plan</a:t>
            </a:r>
          </a:p>
        </p:txBody>
      </p:sp>
      <p:sp>
        <p:nvSpPr>
          <p:cNvPr id="20" name="Flussdiagramm: Prozess 19"/>
          <p:cNvSpPr/>
          <p:nvPr/>
        </p:nvSpPr>
        <p:spPr>
          <a:xfrm>
            <a:off x="3803924" y="1776312"/>
            <a:ext cx="1433427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Selbst-</a:t>
            </a:r>
          </a:p>
          <a:p>
            <a:pPr algn="ctr"/>
            <a:r>
              <a:rPr lang="de-CH" dirty="0" err="1"/>
              <a:t>beurteilung</a:t>
            </a:r>
            <a:endParaRPr lang="de-CH" dirty="0"/>
          </a:p>
        </p:txBody>
      </p:sp>
      <p:sp>
        <p:nvSpPr>
          <p:cNvPr id="21" name="Textfeld 20"/>
          <p:cNvSpPr txBox="1"/>
          <p:nvPr/>
        </p:nvSpPr>
        <p:spPr>
          <a:xfrm>
            <a:off x="838200" y="2019518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Lernender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69219" y="4915117"/>
            <a:ext cx="145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Berufsbildner</a:t>
            </a:r>
          </a:p>
        </p:txBody>
      </p:sp>
      <p:sp>
        <p:nvSpPr>
          <p:cNvPr id="23" name="Flussdiagramm: Prozess 22"/>
          <p:cNvSpPr/>
          <p:nvPr/>
        </p:nvSpPr>
        <p:spPr>
          <a:xfrm>
            <a:off x="6697805" y="4397602"/>
            <a:ext cx="1272907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Bildungs-bericht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838199" y="3164786"/>
            <a:ext cx="1451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Lernender &amp;</a:t>
            </a:r>
          </a:p>
          <a:p>
            <a:r>
              <a:rPr lang="de-CH" dirty="0"/>
              <a:t>Berufsbildner</a:t>
            </a:r>
          </a:p>
        </p:txBody>
      </p:sp>
      <p:sp>
        <p:nvSpPr>
          <p:cNvPr id="25" name="Flussdiagramm: Prozess 24"/>
          <p:cNvSpPr/>
          <p:nvPr/>
        </p:nvSpPr>
        <p:spPr>
          <a:xfrm>
            <a:off x="7334259" y="3064439"/>
            <a:ext cx="1540042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Besprechen</a:t>
            </a:r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794" y="1771374"/>
            <a:ext cx="927682" cy="856322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859" y="4428127"/>
            <a:ext cx="927682" cy="856322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541" y="1761748"/>
            <a:ext cx="927682" cy="856322"/>
          </a:xfrm>
          <a:prstGeom prst="rect">
            <a:avLst/>
          </a:prstGeom>
        </p:spPr>
      </p:pic>
      <p:cxnSp>
        <p:nvCxnSpPr>
          <p:cNvPr id="31" name="Gerade Verbindung mit Pfeil 30"/>
          <p:cNvCxnSpPr>
            <a:endCxn id="27" idx="1"/>
          </p:cNvCxnSpPr>
          <p:nvPr/>
        </p:nvCxnSpPr>
        <p:spPr>
          <a:xfrm flipV="1">
            <a:off x="2220450" y="2199535"/>
            <a:ext cx="3141344" cy="3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>
            <a:off x="5825635" y="2585769"/>
            <a:ext cx="0" cy="1800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winkelte Verbindung 34"/>
          <p:cNvCxnSpPr>
            <a:stCxn id="26" idx="3"/>
            <a:endCxn id="25" idx="2"/>
          </p:cNvCxnSpPr>
          <p:nvPr/>
        </p:nvCxnSpPr>
        <p:spPr>
          <a:xfrm flipV="1">
            <a:off x="6564237" y="3911463"/>
            <a:ext cx="1540043" cy="9251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winkelte Verbindung 38"/>
          <p:cNvCxnSpPr>
            <a:stCxn id="25" idx="3"/>
            <a:endCxn id="28" idx="0"/>
          </p:cNvCxnSpPr>
          <p:nvPr/>
        </p:nvCxnSpPr>
        <p:spPr>
          <a:xfrm>
            <a:off x="8874301" y="3487951"/>
            <a:ext cx="545399" cy="94017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winkelte Verbindung 42"/>
          <p:cNvCxnSpPr>
            <a:stCxn id="28" idx="3"/>
            <a:endCxn id="29" idx="2"/>
          </p:cNvCxnSpPr>
          <p:nvPr/>
        </p:nvCxnSpPr>
        <p:spPr>
          <a:xfrm flipV="1">
            <a:off x="9883541" y="2618070"/>
            <a:ext cx="463841" cy="22382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ussdiagramm: Prozess 25"/>
          <p:cNvSpPr/>
          <p:nvPr/>
        </p:nvSpPr>
        <p:spPr>
          <a:xfrm>
            <a:off x="5114656" y="4413117"/>
            <a:ext cx="1449581" cy="847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Bildungs-</a:t>
            </a:r>
          </a:p>
          <a:p>
            <a:pPr algn="ctr"/>
            <a:r>
              <a:rPr lang="de-CH" dirty="0"/>
              <a:t>plan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0FBA8429-1DCD-4A78-8165-007CF6BD9EA7}"/>
              </a:ext>
            </a:extLst>
          </p:cNvPr>
          <p:cNvSpPr txBox="1"/>
          <p:nvPr/>
        </p:nvSpPr>
        <p:spPr>
          <a:xfrm>
            <a:off x="996696" y="1197864"/>
            <a:ext cx="9619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Ablauf und Rollenverteilung des Bildungsplan (bisher Ausbildungskontrolle) und Bildungsbericht</a:t>
            </a:r>
          </a:p>
        </p:txBody>
      </p:sp>
    </p:spTree>
    <p:extLst>
      <p:ext uri="{BB962C8B-B14F-4D97-AF65-F5344CB8AC3E}">
        <p14:creationId xmlns:p14="http://schemas.microsoft.com/office/powerpoint/2010/main" val="411482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idx="10"/>
          </p:nvPr>
        </p:nvSpPr>
        <p:spPr>
          <a:xfrm>
            <a:off x="838200" y="248228"/>
            <a:ext cx="7583714" cy="626022"/>
          </a:xfrm>
        </p:spPr>
        <p:txBody>
          <a:bodyPr/>
          <a:lstStyle/>
          <a:p>
            <a:r>
              <a:rPr lang="de-CH" dirty="0"/>
              <a:t>Bildungsplan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59023"/>
            <a:ext cx="6480000" cy="4453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7479956" y="1959023"/>
            <a:ext cx="40544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Hier wird der Stand der Ausbildung dokumentiert</a:t>
            </a: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CH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Unter </a:t>
            </a:r>
            <a:r>
              <a:rPr lang="de-CH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Bildungsplan</a:t>
            </a:r>
          </a:p>
          <a:p>
            <a:r>
              <a:rPr lang="de-CH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Bildungsplan vorlagen</a:t>
            </a:r>
          </a:p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kann das entsprechende Formular geöffnet werden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xmlns="" id="{2A4D5DD5-7BF8-4515-ADEF-C11A8EC11916}"/>
              </a:ext>
            </a:extLst>
          </p:cNvPr>
          <p:cNvCxnSpPr/>
          <p:nvPr/>
        </p:nvCxnSpPr>
        <p:spPr>
          <a:xfrm flipH="1" flipV="1">
            <a:off x="3015254" y="2865632"/>
            <a:ext cx="486888" cy="2370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2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Bildungsplan</a:t>
            </a:r>
          </a:p>
          <a:p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05995"/>
            <a:ext cx="5457511" cy="5119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6837404" y="2469769"/>
            <a:ext cx="4054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Berufsbildner kann auch sämtliche Ziele (inkl. BFS) ausdrucken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390B552A-2B92-44B5-ABC0-0B7A1F92D102}"/>
              </a:ext>
            </a:extLst>
          </p:cNvPr>
          <p:cNvSpPr txBox="1"/>
          <p:nvPr/>
        </p:nvSpPr>
        <p:spPr>
          <a:xfrm>
            <a:off x="7832491" y="4273730"/>
            <a:ext cx="2064227" cy="9540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In </a:t>
            </a:r>
            <a:r>
              <a:rPr lang="de-CH" dirty="0" smtClean="0">
                <a:solidFill>
                  <a:srgbClr val="0070C0"/>
                </a:solidFill>
              </a:rPr>
              <a:t>der Sektion Solothurn noch </a:t>
            </a:r>
            <a:r>
              <a:rPr lang="de-CH" dirty="0">
                <a:solidFill>
                  <a:srgbClr val="0070C0"/>
                </a:solidFill>
              </a:rPr>
              <a:t>nicht implementiert</a:t>
            </a:r>
          </a:p>
        </p:txBody>
      </p:sp>
    </p:spTree>
    <p:extLst>
      <p:ext uri="{BB962C8B-B14F-4D97-AF65-F5344CB8AC3E}">
        <p14:creationId xmlns:p14="http://schemas.microsoft.com/office/powerpoint/2010/main" val="22083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Bildungsplan</a:t>
            </a:r>
          </a:p>
          <a:p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994" y="1582221"/>
            <a:ext cx="4648200" cy="337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6565556" y="2562755"/>
            <a:ext cx="4054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Berufsbildner sieht wie der Lernende diesen Punkt beurteilt hat.</a:t>
            </a:r>
          </a:p>
        </p:txBody>
      </p:sp>
    </p:spTree>
    <p:extLst>
      <p:ext uri="{BB962C8B-B14F-4D97-AF65-F5344CB8AC3E}">
        <p14:creationId xmlns:p14="http://schemas.microsoft.com/office/powerpoint/2010/main" val="149708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16546"/>
            <a:ext cx="6480000" cy="4449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7535713" y="1810082"/>
            <a:ext cx="395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Hier werden Verhalten und Leistung beurteilt.</a:t>
            </a:r>
          </a:p>
        </p:txBody>
      </p:sp>
    </p:spTree>
    <p:extLst>
      <p:ext uri="{BB962C8B-B14F-4D97-AF65-F5344CB8AC3E}">
        <p14:creationId xmlns:p14="http://schemas.microsoft.com/office/powerpoint/2010/main" val="4091368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Bildungsbericht im </a:t>
            </a:r>
            <a:r>
              <a:rPr lang="de-CH" dirty="0" err="1"/>
              <a:t>Lernendenportal</a:t>
            </a: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953" y="1593719"/>
            <a:ext cx="6753588" cy="2195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feld 5"/>
          <p:cNvSpPr txBox="1"/>
          <p:nvPr/>
        </p:nvSpPr>
        <p:spPr>
          <a:xfrm>
            <a:off x="3402920" y="4391949"/>
            <a:ext cx="4525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Als letzter Schritt muss der Lernende bestätigen, dass der Bildungsbricht besprochen wurde. </a:t>
            </a:r>
          </a:p>
        </p:txBody>
      </p:sp>
    </p:spTree>
    <p:extLst>
      <p:ext uri="{BB962C8B-B14F-4D97-AF65-F5344CB8AC3E}">
        <p14:creationId xmlns:p14="http://schemas.microsoft.com/office/powerpoint/2010/main" val="212056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Stand Bildungsberichte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535713" y="1810082"/>
            <a:ext cx="3956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Berufsbildner kann sehen, ob der Lernende den Bildungsbericht als besprochen abgeschlossen hat.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22" y="1911785"/>
            <a:ext cx="6480000" cy="4458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59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Controlling Bildungsbericht durch Administratoren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213" y="1293118"/>
            <a:ext cx="7514286" cy="1980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1713297" y="3744227"/>
            <a:ext cx="6937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CH" dirty="0"/>
              <a:t>Zeile / Bildungsbericht erstellt jedoch vom Lernenden nicht bestätigt</a:t>
            </a:r>
          </a:p>
          <a:p>
            <a:pPr marL="342900" indent="-342900">
              <a:buAutoNum type="arabicPeriod"/>
            </a:pPr>
            <a:r>
              <a:rPr lang="de-CH" dirty="0"/>
              <a:t>Zeile / Kein Bildungsbericht freigegeben</a:t>
            </a:r>
          </a:p>
          <a:p>
            <a:pPr marL="342900" indent="-342900">
              <a:buAutoNum type="arabicPeriod"/>
            </a:pPr>
            <a:r>
              <a:rPr lang="de-CH" dirty="0"/>
              <a:t>Zeile / Bildungsbericht freigegeben und bestätigt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408670" y="5165124"/>
            <a:ext cx="9786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Firmen die den Bildungsbericht nicht erstellen werden ca. 4 Monate nach Semesterende den zuständigen Ämtern gemeldet.</a:t>
            </a:r>
          </a:p>
        </p:txBody>
      </p:sp>
    </p:spTree>
    <p:extLst>
      <p:ext uri="{BB962C8B-B14F-4D97-AF65-F5344CB8AC3E}">
        <p14:creationId xmlns:p14="http://schemas.microsoft.com/office/powerpoint/2010/main" val="18260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42" y="1994986"/>
            <a:ext cx="5249778" cy="12730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432617" y="4388793"/>
            <a:ext cx="19784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FF0000"/>
                </a:solidFill>
                <a:latin typeface="Arial Black" panose="020B0A04020102020204" pitchFamily="34" charset="0"/>
              </a:rPr>
              <a:t>Archiv</a:t>
            </a:r>
          </a:p>
        </p:txBody>
      </p:sp>
    </p:spTree>
    <p:extLst>
      <p:ext uri="{BB962C8B-B14F-4D97-AF65-F5344CB8AC3E}">
        <p14:creationId xmlns:p14="http://schemas.microsoft.com/office/powerpoint/2010/main" val="247694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Archiv alter Berichte und Daten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14216"/>
            <a:ext cx="6480000" cy="4447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feld 5"/>
          <p:cNvSpPr txBox="1"/>
          <p:nvPr/>
        </p:nvSpPr>
        <p:spPr>
          <a:xfrm>
            <a:off x="7535713" y="1810082"/>
            <a:ext cx="3956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Der Berufsbildner hat die Möglichkeit Daten von ehemaligen Lernenden im </a:t>
            </a:r>
            <a:r>
              <a:rPr lang="de-CH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Archiv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 einzusehen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xmlns="" id="{2A4D5DD5-7BF8-4515-ADEF-C11A8EC11916}"/>
              </a:ext>
            </a:extLst>
          </p:cNvPr>
          <p:cNvCxnSpPr/>
          <p:nvPr/>
        </p:nvCxnSpPr>
        <p:spPr>
          <a:xfrm flipH="1" flipV="1">
            <a:off x="4625690" y="2747124"/>
            <a:ext cx="486888" cy="2370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4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2E177F8D-7D27-40DF-A121-91362475FFD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de-CH" dirty="0"/>
              <a:t>Webseite AGVS </a:t>
            </a:r>
            <a:r>
              <a:rPr lang="de-CH" dirty="0" smtClean="0"/>
              <a:t>Sektion Solothurn</a:t>
            </a:r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4982F299-B994-457C-AC66-12304BCD33D0}"/>
              </a:ext>
            </a:extLst>
          </p:cNvPr>
          <p:cNvSpPr txBox="1"/>
          <p:nvPr/>
        </p:nvSpPr>
        <p:spPr>
          <a:xfrm>
            <a:off x="1532128" y="1207008"/>
            <a:ext cx="1000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CH" dirty="0"/>
              <a:t>Weitere Informationen über die Berufsbildung, das Bildungszentrum und die überbetrieblichen Kurse entnehmen Sie aus der Rubrik Berufsbildung unserer Webseite.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276D3A52-75B7-4891-A349-9092A48168A1}"/>
              </a:ext>
            </a:extLst>
          </p:cNvPr>
          <p:cNvSpPr txBox="1"/>
          <p:nvPr/>
        </p:nvSpPr>
        <p:spPr>
          <a:xfrm>
            <a:off x="8729810" y="3562774"/>
            <a:ext cx="2642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Viel Spass mit unserem neuen Tool.</a:t>
            </a:r>
          </a:p>
        </p:txBody>
      </p:sp>
      <p:pic>
        <p:nvPicPr>
          <p:cNvPr id="7" name="Inhaltsplatzhalter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128" y="2355962"/>
            <a:ext cx="7162800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873AEE2553F84FA0E47DCAAD94CF4E" ma:contentTypeVersion="6" ma:contentTypeDescription="Ein neues Dokument erstellen." ma:contentTypeScope="" ma:versionID="61c261f56072847936c16bcaf63f87aa">
  <xsd:schema xmlns:xsd="http://www.w3.org/2001/XMLSchema" xmlns:xs="http://www.w3.org/2001/XMLSchema" xmlns:p="http://schemas.microsoft.com/office/2006/metadata/properties" xmlns:ns2="d62c4bd8-1a51-49ca-9c6c-6ea33b0e1cd0" xmlns:ns3="http://schemas.microsoft.com/sharepoint/v4" targetNamespace="http://schemas.microsoft.com/office/2006/metadata/properties" ma:root="true" ma:fieldsID="390e63e127fbcd339b987e9ff49f5b77" ns2:_="" ns3:_="">
    <xsd:import namespace="d62c4bd8-1a51-49ca-9c6c-6ea33b0e1cd0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Hauptprozess" minOccurs="0"/>
                <xsd:element ref="ns2:Prozessowner" minOccurs="0"/>
                <xsd:element ref="ns2:Dokumenttyp" minOccurs="0"/>
                <xsd:element ref="ns2:Archiv" minOccurs="0"/>
                <xsd:element ref="ns2:Dok_x002d_Version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c4bd8-1a51-49ca-9c6c-6ea33b0e1cd0" elementFormDefault="qualified">
    <xsd:import namespace="http://schemas.microsoft.com/office/2006/documentManagement/types"/>
    <xsd:import namespace="http://schemas.microsoft.com/office/infopath/2007/PartnerControls"/>
    <xsd:element name="Hauptprozess" ma:index="8" nillable="true" ma:displayName="Hauptprozess" ma:format="Dropdown" ma:internalName="Hauptprozess">
      <xsd:simpleType>
        <xsd:restriction base="dms:Choice">
          <xsd:enumeration value="A1 Management"/>
          <xsd:enumeration value="A2 Managementsystem"/>
          <xsd:enumeration value="A3 Messung Analyse Verbesserung"/>
          <xsd:enumeration value="B1 Personal"/>
          <xsd:enumeration value="B2 Infrastruktur"/>
          <xsd:enumeration value="C1 Kurswesen"/>
          <xsd:enumeration value="C2 AVOR Modellaufbau"/>
          <xsd:enumeration value="C3 Expertentätigkeit Prüfungswesen"/>
          <xsd:enumeration value="D1 Administration"/>
          <xsd:enumeration value="D2 Einkauf"/>
          <xsd:enumeration value="D3 Neue Kurse"/>
          <xsd:enumeration value="D4 Oeffentlichkeitsarbeit"/>
          <xsd:enumeration value="D5 EDV"/>
        </xsd:restriction>
      </xsd:simpleType>
    </xsd:element>
    <xsd:element name="Prozessowner" ma:index="9" nillable="true" ma:displayName="Prozessowner" ma:format="Dropdown" ma:internalName="Prozessowner">
      <xsd:simpleType>
        <xsd:restriction base="dms:Choice">
          <xsd:enumeration value="Delegierter des Vorstandes"/>
          <xsd:enumeration value="Geschäftsführer"/>
          <xsd:enumeration value="Ausbildungsleiter"/>
          <xsd:enumeration value="Kursleiter"/>
        </xsd:restriction>
      </xsd:simpleType>
    </xsd:element>
    <xsd:element name="Dokumenttyp" ma:index="10" nillable="true" ma:displayName="Dokumenttyp" ma:format="Dropdown" ma:internalName="Dokumenttyp">
      <xsd:simpleType>
        <xsd:restriction base="dms:Choice">
          <xsd:enumeration value="1 Prozess"/>
          <xsd:enumeration value="2 Formular"/>
          <xsd:enumeration value="3 Richtlinien"/>
          <xsd:enumeration value="4 Checklisten"/>
          <xsd:enumeration value="5 Bedienungsanleitung"/>
        </xsd:restriction>
      </xsd:simpleType>
    </xsd:element>
    <xsd:element name="Archiv" ma:index="11" nillable="true" ma:displayName="Archiv" ma:default="0" ma:internalName="Archiv">
      <xsd:simpleType>
        <xsd:restriction base="dms:Boolean"/>
      </xsd:simpleType>
    </xsd:element>
    <xsd:element name="Dok_x002d_Version" ma:index="12" nillable="true" ma:displayName="Dok-Version" ma:internalName="Dok_x002d_Versio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zessowner xmlns="d62c4bd8-1a51-49ca-9c6c-6ea33b0e1cd0">Geschäftsführer</Prozessowner>
    <Dok_x002d_Version xmlns="d62c4bd8-1a51-49ca-9c6c-6ea33b0e1cd0" xsi:nil="true"/>
    <Dokumenttyp xmlns="d62c4bd8-1a51-49ca-9c6c-6ea33b0e1cd0">5 Bedienungsanleitung</Dokumenttyp>
    <Hauptprozess xmlns="d62c4bd8-1a51-49ca-9c6c-6ea33b0e1cd0">D5 EDV</Hauptprozess>
    <Archiv xmlns="d62c4bd8-1a51-49ca-9c6c-6ea33b0e1cd0">false</Archiv>
    <IconOverlay xmlns="http://schemas.microsoft.com/sharepoint/v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71D1C6-370C-4175-BD19-9ED7916BCE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2c4bd8-1a51-49ca-9c6c-6ea33b0e1cd0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0ED0A1-A40C-4EEC-AAD4-9818F9CB93AD}">
  <ds:schemaRefs>
    <ds:schemaRef ds:uri="http://schemas.microsoft.com/office/2006/documentManagement/types"/>
    <ds:schemaRef ds:uri="d62c4bd8-1a51-49ca-9c6c-6ea33b0e1cd0"/>
    <ds:schemaRef ds:uri="http://schemas.microsoft.com/sharepoint/v4"/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F0F600-2168-4EB7-8A7D-B20D975052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927</Words>
  <Application>Microsoft Office PowerPoint</Application>
  <PresentationFormat>Benutzerdefiniert</PresentationFormat>
  <Paragraphs>187</Paragraphs>
  <Slides>39</Slides>
  <Notes>22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39</vt:i4>
      </vt:variant>
    </vt:vector>
  </HeadingPairs>
  <TitlesOfParts>
    <vt:vector size="41" baseType="lpstr">
      <vt:lpstr>Office Theme</vt:lpstr>
      <vt:lpstr>Benutzerdefiniertes Design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SEPHIR-Schulung Berufsbildner</dc:title>
  <dc:creator>Hanspeter Selb</dc:creator>
  <cp:lastModifiedBy>Thomas Dürrenmatt</cp:lastModifiedBy>
  <cp:revision>178</cp:revision>
  <cp:lastPrinted>2017-06-27T12:22:15Z</cp:lastPrinted>
  <dcterms:created xsi:type="dcterms:W3CDTF">2014-05-06T12:49:31Z</dcterms:created>
  <dcterms:modified xsi:type="dcterms:W3CDTF">2018-06-18T10:41:10Z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0x01010008873AEE2553F84FA0E47DCAAD94CF4E</vt:lpwstr>
  </property>
</Properties>
</file>